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charts/chart1.xml" ContentType="application/vnd.openxmlformats-officedocument.drawingml.chart+xml"/>
  <Override PartName="/ppt/theme/themeOverride1.xml" ContentType="application/vnd.openxmlformats-officedocument.themeOverride+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4"/>
  </p:notesMasterIdLst>
  <p:sldIdLst>
    <p:sldId id="256" r:id="rId2"/>
    <p:sldId id="257" r:id="rId3"/>
    <p:sldId id="285" r:id="rId4"/>
    <p:sldId id="288" r:id="rId5"/>
    <p:sldId id="262" r:id="rId6"/>
    <p:sldId id="269" r:id="rId7"/>
    <p:sldId id="263" r:id="rId8"/>
    <p:sldId id="286" r:id="rId9"/>
    <p:sldId id="260" r:id="rId10"/>
    <p:sldId id="261" r:id="rId11"/>
    <p:sldId id="264" r:id="rId12"/>
    <p:sldId id="274" r:id="rId13"/>
    <p:sldId id="276" r:id="rId14"/>
    <p:sldId id="277" r:id="rId15"/>
    <p:sldId id="287" r:id="rId16"/>
    <p:sldId id="280" r:id="rId17"/>
    <p:sldId id="283" r:id="rId18"/>
    <p:sldId id="266" r:id="rId19"/>
    <p:sldId id="272" r:id="rId20"/>
    <p:sldId id="271" r:id="rId21"/>
    <p:sldId id="273" r:id="rId22"/>
    <p:sldId id="268"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83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5.5519773511457121E-2"/>
          <c:y val="5.1546391752577317E-2"/>
          <c:w val="0.91451767967206321"/>
          <c:h val="0.81507698135671158"/>
        </c:manualLayout>
      </c:layout>
      <c:barChart>
        <c:barDir val="col"/>
        <c:grouping val="clustered"/>
        <c:varyColors val="0"/>
        <c:ser>
          <c:idx val="0"/>
          <c:order val="0"/>
          <c:spPr>
            <a:solidFill>
              <a:srgbClr val="030F3D"/>
            </a:solidFill>
            <a:ln>
              <a:noFill/>
            </a:ln>
            <a:effectLst/>
          </c:spPr>
          <c:invertIfNegative val="0"/>
          <c:dPt>
            <c:idx val="8"/>
            <c:invertIfNegative val="0"/>
            <c:bubble3D val="0"/>
            <c:spPr>
              <a:solidFill>
                <a:srgbClr val="B9CDE5"/>
              </a:solidFill>
              <a:ln>
                <a:noFill/>
              </a:ln>
              <a:effectLst/>
            </c:spPr>
          </c:dPt>
          <c:dLbls>
            <c:dLbl>
              <c:idx val="0"/>
              <c:layout/>
              <c:showLegendKey val="0"/>
              <c:showVal val="1"/>
              <c:showCatName val="0"/>
              <c:showSerName val="0"/>
              <c:showPercent val="0"/>
              <c:showBubbleSize val="0"/>
            </c:dLbl>
            <c:dLbl>
              <c:idx val="1"/>
              <c:layout/>
              <c:showLegendKey val="0"/>
              <c:showVal val="1"/>
              <c:showCatName val="0"/>
              <c:showSerName val="0"/>
              <c:showPercent val="0"/>
              <c:showBubbleSize val="0"/>
            </c:dLbl>
            <c:dLbl>
              <c:idx val="2"/>
              <c:layout/>
              <c:showLegendKey val="0"/>
              <c:showVal val="1"/>
              <c:showCatName val="0"/>
              <c:showSerName val="0"/>
              <c:showPercent val="0"/>
              <c:showBubbleSize val="0"/>
            </c:dLbl>
            <c:dLbl>
              <c:idx val="3"/>
              <c:layout/>
              <c:showLegendKey val="0"/>
              <c:showVal val="1"/>
              <c:showCatName val="0"/>
              <c:showSerName val="0"/>
              <c:showPercent val="0"/>
              <c:showBubbleSize val="0"/>
            </c:dLbl>
            <c:dLbl>
              <c:idx val="4"/>
              <c:layout/>
              <c:showLegendKey val="0"/>
              <c:showVal val="1"/>
              <c:showCatName val="0"/>
              <c:showSerName val="0"/>
              <c:showPercent val="0"/>
              <c:showBubbleSize val="0"/>
            </c:dLbl>
            <c:dLbl>
              <c:idx val="5"/>
              <c:layout/>
              <c:showLegendKey val="0"/>
              <c:showVal val="1"/>
              <c:showCatName val="0"/>
              <c:showSerName val="0"/>
              <c:showPercent val="0"/>
              <c:showBubbleSize val="0"/>
            </c:dLbl>
            <c:dLbl>
              <c:idx val="6"/>
              <c:layout/>
              <c:showLegendKey val="0"/>
              <c:showVal val="1"/>
              <c:showCatName val="0"/>
              <c:showSerName val="0"/>
              <c:showPercent val="0"/>
              <c:showBubbleSize val="0"/>
            </c:dLbl>
            <c:dLbl>
              <c:idx val="7"/>
              <c:layout/>
              <c:showLegendKey val="0"/>
              <c:showVal val="1"/>
              <c:showCatName val="0"/>
              <c:showSerName val="0"/>
              <c:showPercent val="0"/>
              <c:showBubbleSize val="0"/>
            </c:dLbl>
            <c:dLbl>
              <c:idx val="8"/>
              <c:layout/>
              <c:showLegendKey val="0"/>
              <c:showVal val="1"/>
              <c:showCatName val="0"/>
              <c:showSerName val="0"/>
              <c:showPercent val="0"/>
              <c:showBubbleSize val="0"/>
            </c:dLbl>
            <c:numFmt formatCode="_(&quot;$&quot;* #,##0_);_(&quot;$&quot;* \(#,##0\);_(&quot;$&quot;* &quot;-&quot;_);_(@_)" sourceLinked="0"/>
            <c:showLegendKey val="0"/>
            <c:showVal val="0"/>
            <c:showCatName val="0"/>
            <c:showSerName val="0"/>
            <c:showPercent val="0"/>
            <c:showBubbleSize val="0"/>
          </c:dLbls>
          <c:cat>
            <c:strRef>
              <c:f>Sheet1!$E$24:$E$32</c:f>
              <c:strCache>
                <c:ptCount val="9"/>
                <c:pt idx="0">
                  <c:v>Jersey City</c:v>
                </c:pt>
                <c:pt idx="1">
                  <c:v>AW NJ</c:v>
                </c:pt>
                <c:pt idx="2">
                  <c:v>Middlesex</c:v>
                </c:pt>
                <c:pt idx="3">
                  <c:v>Aqua NJ</c:v>
                </c:pt>
                <c:pt idx="4">
                  <c:v>Suez NJ</c:v>
                </c:pt>
                <c:pt idx="5">
                  <c:v>Bayonne</c:v>
                </c:pt>
                <c:pt idx="6">
                  <c:v>South Brunswick</c:v>
                </c:pt>
                <c:pt idx="7">
                  <c:v>Hoboken</c:v>
                </c:pt>
                <c:pt idx="8">
                  <c:v>Rahway</c:v>
                </c:pt>
              </c:strCache>
            </c:strRef>
          </c:cat>
          <c:val>
            <c:numRef>
              <c:f>Sheet1!$O$24:$O$32</c:f>
              <c:numCache>
                <c:formatCode>0.0</c:formatCode>
                <c:ptCount val="9"/>
                <c:pt idx="0">
                  <c:v>550.58360400000004</c:v>
                </c:pt>
                <c:pt idx="1">
                  <c:v>535.18799999999999</c:v>
                </c:pt>
                <c:pt idx="2">
                  <c:v>515.79000000000019</c:v>
                </c:pt>
                <c:pt idx="3">
                  <c:v>489.78</c:v>
                </c:pt>
                <c:pt idx="4">
                  <c:v>482.70000000000005</c:v>
                </c:pt>
                <c:pt idx="5">
                  <c:v>439.27679999999975</c:v>
                </c:pt>
                <c:pt idx="6">
                  <c:v>360.96</c:v>
                </c:pt>
                <c:pt idx="7">
                  <c:v>350.11053899999996</c:v>
                </c:pt>
                <c:pt idx="8">
                  <c:v>347.97456</c:v>
                </c:pt>
              </c:numCache>
            </c:numRef>
          </c:val>
        </c:ser>
        <c:dLbls>
          <c:showLegendKey val="0"/>
          <c:showVal val="0"/>
          <c:showCatName val="0"/>
          <c:showSerName val="0"/>
          <c:showPercent val="0"/>
          <c:showBubbleSize val="0"/>
        </c:dLbls>
        <c:gapWidth val="219"/>
        <c:overlap val="-27"/>
        <c:axId val="78203904"/>
        <c:axId val="78889728"/>
      </c:barChart>
      <c:catAx>
        <c:axId val="78203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889728"/>
        <c:crosses val="autoZero"/>
        <c:auto val="1"/>
        <c:lblAlgn val="ctr"/>
        <c:lblOffset val="100"/>
        <c:noMultiLvlLbl val="0"/>
      </c:catAx>
      <c:valAx>
        <c:axId val="78889728"/>
        <c:scaling>
          <c:orientation val="minMax"/>
          <c:max val="600"/>
          <c:min val="0"/>
        </c:scaling>
        <c:delete val="0"/>
        <c:axPos val="l"/>
        <c:numFmt formatCode="_(&quot;$&quot;* #,##0_);_(&quot;$&quot;* \(#,##0\);_(&quot;$&quot;* &quot;-&quot;_);_(@_)"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20390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2">
    <c:autoUpdate val="0"/>
  </c:externalData>
</c:chartSpace>
</file>

<file path=ppt/drawings/_rels/vmlDrawing1.v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image" Target="../media/image8.emf"/><Relationship Id="rId4"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6E1AD110-0988-4844-9696-6BFA459579AB}" type="datetimeFigureOut">
              <a:rPr lang="en-US" smtClean="0"/>
              <a:pPr/>
              <a:t>1/26/2017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8982A90-62F0-4560-A1CF-062AAD8DD2A4}" type="slidenum">
              <a:rPr lang="en-US" smtClean="0"/>
              <a:pPr/>
              <a:t>‹#›</a:t>
            </a:fld>
            <a:endParaRPr lang="en-US"/>
          </a:p>
        </p:txBody>
      </p:sp>
    </p:spTree>
    <p:extLst>
      <p:ext uri="{BB962C8B-B14F-4D97-AF65-F5344CB8AC3E}">
        <p14:creationId xmlns:p14="http://schemas.microsoft.com/office/powerpoint/2010/main" val="19304308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1C88619-5811-4E67-85BC-0C6994ED51C4}" type="datetimeFigureOut">
              <a:rPr lang="en-US" smtClean="0"/>
              <a:pPr/>
              <a:t>1/26/2017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AC3232B-8AC6-4997-9F18-95277163B106}"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C88619-5811-4E67-85BC-0C6994ED51C4}"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3232B-8AC6-4997-9F18-95277163B1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C88619-5811-4E67-85BC-0C6994ED51C4}"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3232B-8AC6-4997-9F18-95277163B1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C88619-5811-4E67-85BC-0C6994ED51C4}"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C3232B-8AC6-4997-9F18-95277163B106}"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1C88619-5811-4E67-85BC-0C6994ED51C4}" type="datetimeFigureOut">
              <a:rPr lang="en-US" smtClean="0"/>
              <a:pPr/>
              <a:t>1/26/2017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AC3232B-8AC6-4997-9F18-95277163B10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1C88619-5811-4E67-85BC-0C6994ED51C4}"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3232B-8AC6-4997-9F18-95277163B106}"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1C88619-5811-4E67-85BC-0C6994ED51C4}" type="datetimeFigureOut">
              <a:rPr lang="en-US" smtClean="0"/>
              <a:pPr/>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C3232B-8AC6-4997-9F18-95277163B106}"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C88619-5811-4E67-85BC-0C6994ED51C4}"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C3232B-8AC6-4997-9F18-95277163B1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88619-5811-4E67-85BC-0C6994ED51C4}" type="datetimeFigureOut">
              <a:rPr lang="en-US" smtClean="0"/>
              <a:pPr/>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C3232B-8AC6-4997-9F18-95277163B1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C88619-5811-4E67-85BC-0C6994ED51C4}"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C3232B-8AC6-4997-9F18-95277163B106}"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1C88619-5811-4E67-85BC-0C6994ED51C4}" type="datetimeFigureOut">
              <a:rPr lang="en-US" smtClean="0"/>
              <a:pPr/>
              <a:t>1/26/2017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AC3232B-8AC6-4997-9F18-95277163B106}"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C88619-5811-4E67-85BC-0C6994ED51C4}" type="datetimeFigureOut">
              <a:rPr lang="en-US" smtClean="0"/>
              <a:pPr/>
              <a:t>1/26/2017</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AC3232B-8AC6-4997-9F18-95277163B1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png"/><Relationship Id="rId7" Type="http://schemas.openxmlformats.org/officeDocument/2006/relationships/hyperlink" Target="http://nwfinancial.com/financial-advisory/" TargetMode="External"/><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bohlerengineering.com/" TargetMode="External"/><Relationship Id="rId4" Type="http://schemas.openxmlformats.org/officeDocument/2006/relationships/image" Target="../media/image4.gif"/><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oleObject" Target="file:///\\lerchad02\Municipal\RAHWAY\MAS\Budget%20Projections\2017\2017%20City%20Multi-Year%20Projection%20-%205.1.2017%20Start%20Date.xlsx!Preliminary%20Savings%20Analysis!R36C1:R36C6" TargetMode="External"/><Relationship Id="rId7" Type="http://schemas.openxmlformats.org/officeDocument/2006/relationships/oleObject" Target="file:///\\lerchad02\Municipal\RAHWAY\MAS\Budget%20Projections\2017\2017%20City%20Multi-Year%20Projection%20-%205.1.2017%20Start%20Date.xlsx!Preliminary%20Savings%20Analysis!R4C1:R28C8"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oleObject" Target="file:///\\lerchad02\Municipal\RAHWAY\MAS\Budget%20Projections\2017\2017%20City%20Multi-Year%20Projection%20-%205.1.2017%20Start%20Date.xlsx!Preliminary%20Savings%20Analysis!R33C1:R34C6" TargetMode="External"/><Relationship Id="rId10" Type="http://schemas.openxmlformats.org/officeDocument/2006/relationships/image" Target="../media/image11.emf"/><Relationship Id="rId4" Type="http://schemas.openxmlformats.org/officeDocument/2006/relationships/image" Target="../media/image8.emf"/><Relationship Id="rId9" Type="http://schemas.openxmlformats.org/officeDocument/2006/relationships/oleObject" Target="file:///\\lerchad02\Municipal\RAHWAY\MAS\Budget%20Projections\2017\2017%20City%20Multi-Year%20Projection%20-%205.1.2017%20Start%20Date.xlsx!Preliminary%20Savings%20Analysis!R35C1:R35C6"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3.emf"/><Relationship Id="rId2" Type="http://schemas.openxmlformats.org/officeDocument/2006/relationships/tags" Target="../tags/tag1.xml"/><Relationship Id="rId1" Type="http://schemas.openxmlformats.org/officeDocument/2006/relationships/vmlDrawing" Target="../drawings/vmlDrawing2.vml"/><Relationship Id="rId6" Type="http://schemas.openxmlformats.org/officeDocument/2006/relationships/oleObject" Target="file:///\\lerchad02\Municipal\RAHWAY\MAS\Budget%20Projections\2017\2017%20City%20Multi-Year%20Projection%20-%205.1.2017%20Start%20Date.xlsx!20%20Year%20Budget!R4C2:R28C24" TargetMode="External"/><Relationship Id="rId5" Type="http://schemas.openxmlformats.org/officeDocument/2006/relationships/image" Target="../media/image12.emf"/><Relationship Id="rId4" Type="http://schemas.openxmlformats.org/officeDocument/2006/relationships/oleObject" Target="file:///\\lerchad02\Municipal\RAHWAY\MAS\Budget%20Projections\2017\2017%20City%20Multi-Year%20Projection%20-%205.1.2017%20Start%20Date.xlsx!20%20Year%20Budget!R30C1:R31C16" TargetMode="Externa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vmlDrawing" Target="../drawings/vmlDrawing3.vml"/><Relationship Id="rId5" Type="http://schemas.openxmlformats.org/officeDocument/2006/relationships/image" Target="../media/image14.emf"/><Relationship Id="rId4" Type="http://schemas.openxmlformats.org/officeDocument/2006/relationships/oleObject" Target="file:///\\lerchad02\Municipal\RAHWAY\MAS\Budget%20Projections\2017\2017%20City%20Multi-Year%20Projection%20-%205.1.2017%20Start%20Date.xlsx!Water%20Bill%20Graph%20Table%20(3)!%5b2017%20City%20Multi-Year%20Projection%20-%205.1.2017%20Start%20Date.xlsx%5dWater%20Bill%20Graph%20Table%20(3)%20Chart%201" TargetMode="Externa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vmlDrawing" Target="../drawings/vmlDrawing4.vml"/><Relationship Id="rId5" Type="http://schemas.openxmlformats.org/officeDocument/2006/relationships/image" Target="../media/image15.emf"/><Relationship Id="rId4" Type="http://schemas.openxmlformats.org/officeDocument/2006/relationships/oleObject" Target="file:///\\lerchad02\Municipal\RAHWAY\MAS\Budget%20Projections\2017\2017%20City%20Multi-Year%20Projection%20-%205.1.2017%20Start%20Date.xlsx!Concession%20and%20Taxpayer%20Savings!R12C3:R23C7"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PUBLIC HEARING </a:t>
            </a:r>
          </a:p>
          <a:p>
            <a:r>
              <a:rPr lang="en-US" dirty="0" smtClean="0"/>
              <a:t>January 26, 2017</a:t>
            </a:r>
          </a:p>
          <a:p>
            <a:endParaRPr lang="en-US" dirty="0" smtClean="0"/>
          </a:p>
          <a:p>
            <a:endParaRPr lang="en-US" dirty="0" smtClean="0"/>
          </a:p>
          <a:p>
            <a:endParaRPr lang="en-US" dirty="0"/>
          </a:p>
        </p:txBody>
      </p:sp>
      <p:sp>
        <p:nvSpPr>
          <p:cNvPr id="2" name="Title 1"/>
          <p:cNvSpPr>
            <a:spLocks noGrp="1"/>
          </p:cNvSpPr>
          <p:nvPr>
            <p:ph type="ctrTitle"/>
          </p:nvPr>
        </p:nvSpPr>
        <p:spPr/>
        <p:txBody>
          <a:bodyPr>
            <a:normAutofit fontScale="90000"/>
          </a:bodyPr>
          <a:lstStyle/>
          <a:p>
            <a:r>
              <a:rPr lang="en-US" dirty="0" smtClean="0"/>
              <a:t>CITY OF RAHWAY </a:t>
            </a:r>
            <a:br>
              <a:rPr lang="en-US" dirty="0" smtClean="0"/>
            </a:br>
            <a:r>
              <a:rPr lang="en-US" dirty="0" smtClean="0"/>
              <a:t>WATER CONTRACT OPERATOR PROCUREMENT</a:t>
            </a:r>
            <a:endParaRPr lang="en-US" dirty="0"/>
          </a:p>
        </p:txBody>
      </p:sp>
      <p:pic>
        <p:nvPicPr>
          <p:cNvPr id="1028" name="Picture 4" descr="http://www.publichousing.com/gallery/207731_seal_165.gif"/>
          <p:cNvPicPr>
            <a:picLocks noChangeAspect="1" noChangeArrowheads="1"/>
          </p:cNvPicPr>
          <p:nvPr/>
        </p:nvPicPr>
        <p:blipFill>
          <a:blip r:embed="rId2" cstate="print"/>
          <a:srcRect/>
          <a:stretch>
            <a:fillRect/>
          </a:stretch>
        </p:blipFill>
        <p:spPr bwMode="auto">
          <a:xfrm>
            <a:off x="1066800" y="152400"/>
            <a:ext cx="1571625" cy="1143000"/>
          </a:xfrm>
          <a:prstGeom prst="rect">
            <a:avLst/>
          </a:prstGeom>
          <a:noFill/>
        </p:spPr>
      </p:pic>
      <p:pic>
        <p:nvPicPr>
          <p:cNvPr id="6" name="Picture 6" descr="New_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267200"/>
            <a:ext cx="22574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Lerch, Vinci &amp; Higgins, LLP"/>
          <p:cNvPicPr/>
          <p:nvPr/>
        </p:nvPicPr>
        <p:blipFill>
          <a:blip r:embed="rId4" cstate="print"/>
          <a:srcRect l="21852" b="73718"/>
          <a:stretch>
            <a:fillRect/>
          </a:stretch>
        </p:blipFill>
        <p:spPr bwMode="auto">
          <a:xfrm>
            <a:off x="4114800" y="4191000"/>
            <a:ext cx="4019550" cy="390525"/>
          </a:xfrm>
          <a:prstGeom prst="rect">
            <a:avLst/>
          </a:prstGeom>
          <a:noFill/>
          <a:ln w="9525">
            <a:noFill/>
            <a:miter lim="800000"/>
            <a:headEnd/>
            <a:tailEnd/>
          </a:ln>
        </p:spPr>
      </p:pic>
      <p:pic>
        <p:nvPicPr>
          <p:cNvPr id="11" name="Picture 10" descr="Bohler Engineering">
            <a:hlinkClick r:id="rId5" tooltip="&quot;Bohler Engineering&quot;"/>
          </p:cNvPr>
          <p:cNvPicPr/>
          <p:nvPr/>
        </p:nvPicPr>
        <p:blipFill>
          <a:blip r:embed="rId6" cstate="print"/>
          <a:srcRect/>
          <a:stretch>
            <a:fillRect/>
          </a:stretch>
        </p:blipFill>
        <p:spPr bwMode="auto">
          <a:xfrm>
            <a:off x="1524000" y="5029200"/>
            <a:ext cx="2876550" cy="752475"/>
          </a:xfrm>
          <a:prstGeom prst="rect">
            <a:avLst/>
          </a:prstGeom>
          <a:noFill/>
          <a:ln w="9525">
            <a:noFill/>
            <a:miter lim="800000"/>
            <a:headEnd/>
            <a:tailEnd/>
          </a:ln>
        </p:spPr>
      </p:pic>
      <p:pic>
        <p:nvPicPr>
          <p:cNvPr id="12" name="Picture 11" descr="NW Financial Logo">
            <a:hlinkClick r:id="rId7"/>
          </p:cNvPr>
          <p:cNvPicPr/>
          <p:nvPr/>
        </p:nvPicPr>
        <p:blipFill>
          <a:blip r:embed="rId8" cstate="print"/>
          <a:srcRect/>
          <a:stretch>
            <a:fillRect/>
          </a:stretch>
        </p:blipFill>
        <p:spPr bwMode="auto">
          <a:xfrm>
            <a:off x="5181600" y="4953000"/>
            <a:ext cx="3305175" cy="762000"/>
          </a:xfrm>
          <a:prstGeom prst="rect">
            <a:avLst/>
          </a:prstGeom>
          <a:noFill/>
          <a:ln w="9525">
            <a:noFill/>
            <a:miter lim="800000"/>
            <a:headEnd/>
            <a:tailEnd/>
          </a:ln>
        </p:spPr>
      </p:pic>
      <p:pic>
        <p:nvPicPr>
          <p:cNvPr id="13" name="Picture 12" descr="Home">
            <a:hlinkClick r:id="" tooltip="&quot;Home&quot;"/>
          </p:cNvPr>
          <p:cNvPicPr/>
          <p:nvPr/>
        </p:nvPicPr>
        <p:blipFill>
          <a:blip r:embed="rId9" cstate="print"/>
          <a:srcRect/>
          <a:stretch>
            <a:fillRect/>
          </a:stretch>
        </p:blipFill>
        <p:spPr bwMode="auto">
          <a:xfrm>
            <a:off x="5943600" y="457200"/>
            <a:ext cx="2133600" cy="68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Negotiated </a:t>
            </a:r>
            <a:br>
              <a:rPr lang="en-US" dirty="0" smtClean="0"/>
            </a:br>
            <a:r>
              <a:rPr lang="en-US" dirty="0" smtClean="0"/>
              <a:t>Terms and Conditions</a:t>
            </a:r>
            <a:endParaRPr lang="en-US" dirty="0"/>
          </a:p>
        </p:txBody>
      </p:sp>
      <p:sp>
        <p:nvSpPr>
          <p:cNvPr id="3" name="Content Placeholder 2"/>
          <p:cNvSpPr>
            <a:spLocks noGrp="1"/>
          </p:cNvSpPr>
          <p:nvPr>
            <p:ph sz="quarter" idx="1"/>
          </p:nvPr>
        </p:nvSpPr>
        <p:spPr>
          <a:xfrm>
            <a:off x="609600" y="1447800"/>
            <a:ext cx="8290560" cy="5257800"/>
          </a:xfrm>
        </p:spPr>
        <p:txBody>
          <a:bodyPr>
            <a:normAutofit fontScale="77500" lnSpcReduction="20000"/>
          </a:bodyPr>
          <a:lstStyle/>
          <a:p>
            <a:r>
              <a:rPr lang="en-US" u="sng" dirty="0" smtClean="0"/>
              <a:t>Term of Services Agreement </a:t>
            </a:r>
            <a:r>
              <a:rPr lang="en-US" dirty="0" smtClean="0"/>
              <a:t>– 20 years </a:t>
            </a:r>
          </a:p>
          <a:p>
            <a:pPr>
              <a:buNone/>
            </a:pPr>
            <a:endParaRPr lang="en-US" dirty="0" smtClean="0"/>
          </a:p>
          <a:p>
            <a:r>
              <a:rPr lang="en-US" u="sng" dirty="0" smtClean="0"/>
              <a:t>Scope of Services </a:t>
            </a:r>
            <a:r>
              <a:rPr lang="en-US" dirty="0" smtClean="0"/>
              <a:t>– Water Supply System, including the upgraded water filtration system being installed at the water treatment plant</a:t>
            </a:r>
          </a:p>
          <a:p>
            <a:pPr marL="0" indent="0">
              <a:buNone/>
            </a:pPr>
            <a:endParaRPr lang="en-US" dirty="0" smtClean="0"/>
          </a:p>
          <a:p>
            <a:r>
              <a:rPr lang="en-US" dirty="0" smtClean="0"/>
              <a:t>Scope of Services also includes Water </a:t>
            </a:r>
            <a:r>
              <a:rPr lang="en-US" i="1" dirty="0" smtClean="0"/>
              <a:t>and</a:t>
            </a:r>
            <a:r>
              <a:rPr lang="en-US" dirty="0" smtClean="0"/>
              <a:t> Sewer billings and collections</a:t>
            </a:r>
          </a:p>
          <a:p>
            <a:pPr lvl="1"/>
            <a:r>
              <a:rPr lang="en-US" u="sng" dirty="0" smtClean="0"/>
              <a:t>Annual savings of $108,000 </a:t>
            </a:r>
            <a:r>
              <a:rPr lang="en-US" dirty="0" smtClean="0"/>
              <a:t>from prior Sewer billings and collections contract</a:t>
            </a:r>
          </a:p>
          <a:p>
            <a:pPr>
              <a:buNone/>
            </a:pPr>
            <a:endParaRPr lang="en-US" dirty="0" smtClean="0"/>
          </a:p>
          <a:p>
            <a:r>
              <a:rPr lang="en-US" dirty="0" smtClean="0"/>
              <a:t>Scope of Services includes enforceable performance standards</a:t>
            </a:r>
          </a:p>
          <a:p>
            <a:pPr>
              <a:buNone/>
            </a:pPr>
            <a:endParaRPr lang="en-US" dirty="0" smtClean="0"/>
          </a:p>
          <a:p>
            <a:r>
              <a:rPr lang="en-US" u="sng" dirty="0" smtClean="0"/>
              <a:t>Fee</a:t>
            </a:r>
            <a:r>
              <a:rPr lang="en-US" dirty="0" smtClean="0"/>
              <a:t> – Annual Fixed Fee paid monthly, escalated each year via a formula tied to established indices and Annual Fee includes a portion related to an Annual Maintenance Cap</a:t>
            </a:r>
          </a:p>
          <a:p>
            <a:pPr>
              <a:buNone/>
            </a:pPr>
            <a:endParaRPr lang="en-US" dirty="0" smtClean="0"/>
          </a:p>
          <a:p>
            <a:r>
              <a:rPr lang="en-US" u="sng" dirty="0" smtClean="0"/>
              <a:t>Annual Maintenance Cap </a:t>
            </a:r>
            <a:r>
              <a:rPr lang="en-US" dirty="0" smtClean="0"/>
              <a:t>– Assures that regular maintenance and repair work will be performed by the Operator without additional cost to the City</a:t>
            </a:r>
          </a:p>
          <a:p>
            <a:pPr lvl="1"/>
            <a:r>
              <a:rPr lang="en-US" dirty="0" smtClean="0"/>
              <a:t>$500K in Year 1; $651K in years 2-20, adjusted for inflation</a:t>
            </a:r>
          </a:p>
          <a:p>
            <a:endParaRPr lang="en-US" dirty="0" smtClean="0"/>
          </a:p>
          <a:p>
            <a:pPr>
              <a:buNone/>
            </a:pPr>
            <a:endParaRPr lang="en-US" dirty="0" smtClean="0"/>
          </a:p>
        </p:txBody>
      </p:sp>
      <p:sp>
        <p:nvSpPr>
          <p:cNvPr id="5" name="Slide Number Placeholder 4"/>
          <p:cNvSpPr>
            <a:spLocks noGrp="1"/>
          </p:cNvSpPr>
          <p:nvPr>
            <p:ph type="sldNum" sz="quarter" idx="12"/>
          </p:nvPr>
        </p:nvSpPr>
        <p:spPr/>
        <p:txBody>
          <a:bodyPr/>
          <a:lstStyle/>
          <a:p>
            <a:fld id="{FAC3232B-8AC6-4997-9F18-95277163B10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Negotiated </a:t>
            </a:r>
            <a:br>
              <a:rPr lang="en-US" dirty="0" smtClean="0"/>
            </a:br>
            <a:r>
              <a:rPr lang="en-US" dirty="0" smtClean="0"/>
              <a:t>Terms and Conditions, cont.</a:t>
            </a:r>
            <a:endParaRPr lang="en-US" dirty="0"/>
          </a:p>
        </p:txBody>
      </p:sp>
      <p:sp>
        <p:nvSpPr>
          <p:cNvPr id="3" name="Content Placeholder 2"/>
          <p:cNvSpPr>
            <a:spLocks noGrp="1"/>
          </p:cNvSpPr>
          <p:nvPr>
            <p:ph sz="quarter" idx="1"/>
          </p:nvPr>
        </p:nvSpPr>
        <p:spPr>
          <a:xfrm>
            <a:off x="914400" y="1524000"/>
            <a:ext cx="7772400" cy="4572000"/>
          </a:xfrm>
        </p:spPr>
        <p:txBody>
          <a:bodyPr>
            <a:normAutofit fontScale="85000" lnSpcReduction="20000"/>
          </a:bodyPr>
          <a:lstStyle/>
          <a:p>
            <a:r>
              <a:rPr lang="en-US" dirty="0"/>
              <a:t>City maintains full control over and ownership of its water supply </a:t>
            </a:r>
            <a:r>
              <a:rPr lang="en-US" dirty="0" smtClean="0"/>
              <a:t>system</a:t>
            </a:r>
          </a:p>
          <a:p>
            <a:pPr marL="0" indent="0">
              <a:buNone/>
            </a:pPr>
            <a:endParaRPr lang="en-US" dirty="0"/>
          </a:p>
          <a:p>
            <a:r>
              <a:rPr lang="en-US" dirty="0"/>
              <a:t>City maintains control over water </a:t>
            </a:r>
            <a:r>
              <a:rPr lang="en-US" dirty="0" smtClean="0"/>
              <a:t>rates</a:t>
            </a:r>
            <a:endParaRPr lang="en-US" dirty="0"/>
          </a:p>
          <a:p>
            <a:endParaRPr lang="en-US" dirty="0" smtClean="0"/>
          </a:p>
          <a:p>
            <a:r>
              <a:rPr lang="en-US" dirty="0" smtClean="0"/>
              <a:t>Annually Renewable Performance Bond and Labor and Materials Payment Bond</a:t>
            </a:r>
          </a:p>
          <a:p>
            <a:pPr>
              <a:buNone/>
            </a:pPr>
            <a:endParaRPr lang="en-US" dirty="0" smtClean="0"/>
          </a:p>
          <a:p>
            <a:r>
              <a:rPr lang="en-US" dirty="0" smtClean="0"/>
              <a:t>Parent Guaranty – Provided by Suez Water, Inc.</a:t>
            </a:r>
          </a:p>
          <a:p>
            <a:pPr>
              <a:buNone/>
            </a:pPr>
            <a:endParaRPr lang="en-US" dirty="0" smtClean="0"/>
          </a:p>
          <a:p>
            <a:r>
              <a:rPr lang="en-US" dirty="0" smtClean="0"/>
              <a:t>Full complement of insurance</a:t>
            </a:r>
          </a:p>
          <a:p>
            <a:pPr>
              <a:buNone/>
            </a:pPr>
            <a:endParaRPr lang="en-US" dirty="0" smtClean="0"/>
          </a:p>
          <a:p>
            <a:r>
              <a:rPr lang="en-US" dirty="0" smtClean="0"/>
              <a:t>Significantly modernized and expanded scope of services</a:t>
            </a:r>
          </a:p>
          <a:p>
            <a:pPr>
              <a:buNone/>
            </a:pPr>
            <a:endParaRPr lang="en-US" dirty="0" smtClean="0"/>
          </a:p>
        </p:txBody>
      </p:sp>
      <p:sp>
        <p:nvSpPr>
          <p:cNvPr id="5" name="Slide Number Placeholder 4"/>
          <p:cNvSpPr>
            <a:spLocks noGrp="1"/>
          </p:cNvSpPr>
          <p:nvPr>
            <p:ph type="sldNum" sz="quarter" idx="12"/>
          </p:nvPr>
        </p:nvSpPr>
        <p:spPr/>
        <p:txBody>
          <a:bodyPr/>
          <a:lstStyle/>
          <a:p>
            <a:fld id="{FAC3232B-8AC6-4997-9F18-95277163B106}"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2231499858"/>
              </p:ext>
            </p:extLst>
          </p:nvPr>
        </p:nvGraphicFramePr>
        <p:xfrm>
          <a:off x="609600" y="6477000"/>
          <a:ext cx="2446892" cy="133738"/>
        </p:xfrm>
        <a:graphic>
          <a:graphicData uri="http://schemas.openxmlformats.org/presentationml/2006/ole">
            <mc:AlternateContent xmlns:mc="http://schemas.openxmlformats.org/markup-compatibility/2006">
              <mc:Choice xmlns:v="urn:schemas-microsoft-com:vml" Requires="v">
                <p:oleObj spid="_x0000_s1173" name="Worksheet" r:id="rId3" imgW="4705446" imgH="257310" progId="Excel.Sheet.12">
                  <p:link updateAutomatic="1"/>
                </p:oleObj>
              </mc:Choice>
              <mc:Fallback>
                <p:oleObj name="Worksheet" r:id="rId3" imgW="4705446" imgH="257310" progId="Excel.Sheet.12">
                  <p:link updateAutomatic="1"/>
                  <p:pic>
                    <p:nvPicPr>
                      <p:cNvPr id="0" name=""/>
                      <p:cNvPicPr/>
                      <p:nvPr/>
                    </p:nvPicPr>
                    <p:blipFill>
                      <a:blip r:embed="rId4"/>
                      <a:stretch>
                        <a:fillRect/>
                      </a:stretch>
                    </p:blipFill>
                    <p:spPr>
                      <a:xfrm>
                        <a:off x="609600" y="6477000"/>
                        <a:ext cx="2446892" cy="133738"/>
                      </a:xfrm>
                      <a:prstGeom prst="rect">
                        <a:avLst/>
                      </a:prstGeom>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2258089088"/>
              </p:ext>
            </p:extLst>
          </p:nvPr>
        </p:nvGraphicFramePr>
        <p:xfrm>
          <a:off x="152400" y="5562600"/>
          <a:ext cx="2641596" cy="304800"/>
        </p:xfrm>
        <a:graphic>
          <a:graphicData uri="http://schemas.openxmlformats.org/presentationml/2006/ole">
            <mc:AlternateContent xmlns:mc="http://schemas.openxmlformats.org/markup-compatibility/2006">
              <mc:Choice xmlns:v="urn:schemas-microsoft-com:vml" Requires="v">
                <p:oleObj spid="_x0000_s1174" name="Worksheet" r:id="rId5" imgW="4705446" imgH="542970" progId="Excel.Sheet.12">
                  <p:link updateAutomatic="1"/>
                </p:oleObj>
              </mc:Choice>
              <mc:Fallback>
                <p:oleObj name="Worksheet" r:id="rId5" imgW="4705446" imgH="542970" progId="Excel.Sheet.12">
                  <p:link updateAutomatic="1"/>
                  <p:pic>
                    <p:nvPicPr>
                      <p:cNvPr id="0" name=""/>
                      <p:cNvPicPr/>
                      <p:nvPr/>
                    </p:nvPicPr>
                    <p:blipFill>
                      <a:blip r:embed="rId6"/>
                      <a:stretch>
                        <a:fillRect/>
                      </a:stretch>
                    </p:blipFill>
                    <p:spPr>
                      <a:xfrm>
                        <a:off x="152400" y="5562600"/>
                        <a:ext cx="2641596" cy="304800"/>
                      </a:xfrm>
                      <a:prstGeom prst="rect">
                        <a:avLst/>
                      </a:prstGeom>
                    </p:spPr>
                  </p:pic>
                </p:oleObj>
              </mc:Fallback>
            </mc:AlternateContent>
          </a:graphicData>
        </a:graphic>
      </p:graphicFrame>
      <p:sp>
        <p:nvSpPr>
          <p:cNvPr id="17410" name="Title 1"/>
          <p:cNvSpPr>
            <a:spLocks noGrp="1"/>
          </p:cNvSpPr>
          <p:nvPr>
            <p:ph type="title"/>
          </p:nvPr>
        </p:nvSpPr>
        <p:spPr>
          <a:xfrm>
            <a:off x="1219200" y="-228600"/>
            <a:ext cx="6096000" cy="896938"/>
          </a:xfrm>
        </p:spPr>
        <p:txBody>
          <a:bodyPr/>
          <a:lstStyle/>
          <a:p>
            <a:pPr algn="ctr" eaLnBrk="1" hangingPunct="1"/>
            <a:r>
              <a:rPr lang="en-US" altLang="en-US" sz="3000" dirty="0" smtClean="0"/>
              <a:t>Negotiated Contract Savings</a:t>
            </a:r>
          </a:p>
        </p:txBody>
      </p:sp>
      <p:graphicFrame>
        <p:nvGraphicFramePr>
          <p:cNvPr id="7" name="Object 6"/>
          <p:cNvGraphicFramePr>
            <a:graphicFrameLocks noChangeAspect="1"/>
          </p:cNvGraphicFramePr>
          <p:nvPr>
            <p:extLst>
              <p:ext uri="{D42A27DB-BD31-4B8C-83A1-F6EECF244321}">
                <p14:modId xmlns:p14="http://schemas.microsoft.com/office/powerpoint/2010/main" val="685355035"/>
              </p:ext>
            </p:extLst>
          </p:nvPr>
        </p:nvGraphicFramePr>
        <p:xfrm>
          <a:off x="2971682" y="685800"/>
          <a:ext cx="5953362" cy="5962650"/>
        </p:xfrm>
        <a:graphic>
          <a:graphicData uri="http://schemas.openxmlformats.org/presentationml/2006/ole">
            <mc:AlternateContent xmlns:mc="http://schemas.openxmlformats.org/markup-compatibility/2006">
              <mc:Choice xmlns:v="urn:schemas-microsoft-com:vml" Requires="v">
                <p:oleObj spid="_x0000_s1175" name="Worksheet" r:id="rId7" imgW="6105545" imgH="6114960" progId="Excel.Sheet.12">
                  <p:link updateAutomatic="1"/>
                </p:oleObj>
              </mc:Choice>
              <mc:Fallback>
                <p:oleObj name="Worksheet" r:id="rId7" imgW="6105545" imgH="6114960" progId="Excel.Sheet.12">
                  <p:link updateAutomatic="1"/>
                  <p:pic>
                    <p:nvPicPr>
                      <p:cNvPr id="0" name=""/>
                      <p:cNvPicPr/>
                      <p:nvPr/>
                    </p:nvPicPr>
                    <p:blipFill>
                      <a:blip r:embed="rId8"/>
                      <a:stretch>
                        <a:fillRect/>
                      </a:stretch>
                    </p:blipFill>
                    <p:spPr>
                      <a:xfrm>
                        <a:off x="2971682" y="685800"/>
                        <a:ext cx="5953362" cy="5962650"/>
                      </a:xfrm>
                      <a:prstGeom prst="rect">
                        <a:avLst/>
                      </a:prstGeom>
                    </p:spPr>
                  </p:pic>
                </p:oleObj>
              </mc:Fallback>
            </mc:AlternateContent>
          </a:graphicData>
        </a:graphic>
      </p:graphicFrame>
      <p:sp>
        <p:nvSpPr>
          <p:cNvPr id="8" name="Slide Number Placeholder 7"/>
          <p:cNvSpPr>
            <a:spLocks noGrp="1"/>
          </p:cNvSpPr>
          <p:nvPr>
            <p:ph type="sldNum" sz="quarter" idx="12"/>
          </p:nvPr>
        </p:nvSpPr>
        <p:spPr>
          <a:xfrm>
            <a:off x="152400" y="6248400"/>
            <a:ext cx="457200" cy="457200"/>
          </a:xfrm>
        </p:spPr>
        <p:txBody>
          <a:bodyPr/>
          <a:lstStyle/>
          <a:p>
            <a:fld id="{FAC3232B-8AC6-4997-9F18-95277163B106}" type="slidenum">
              <a:rPr lang="en-US" smtClean="0"/>
              <a:pPr/>
              <a:t>12</a:t>
            </a:fld>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3674450534"/>
              </p:ext>
            </p:extLst>
          </p:nvPr>
        </p:nvGraphicFramePr>
        <p:xfrm>
          <a:off x="152400" y="5943600"/>
          <a:ext cx="2743200" cy="172144"/>
        </p:xfrm>
        <a:graphic>
          <a:graphicData uri="http://schemas.openxmlformats.org/presentationml/2006/ole">
            <mc:AlternateContent xmlns:mc="http://schemas.openxmlformats.org/markup-compatibility/2006">
              <mc:Choice xmlns:v="urn:schemas-microsoft-com:vml" Requires="v">
                <p:oleObj spid="_x0000_s1176" name="Worksheet" r:id="rId9" imgW="4705446" imgH="295380" progId="Excel.Sheet.12">
                  <p:link updateAutomatic="1"/>
                </p:oleObj>
              </mc:Choice>
              <mc:Fallback>
                <p:oleObj name="Worksheet" r:id="rId9" imgW="4705446" imgH="295380" progId="Excel.Sheet.12">
                  <p:link updateAutomatic="1"/>
                  <p:pic>
                    <p:nvPicPr>
                      <p:cNvPr id="0" name=""/>
                      <p:cNvPicPr/>
                      <p:nvPr/>
                    </p:nvPicPr>
                    <p:blipFill>
                      <a:blip r:embed="rId10"/>
                      <a:stretch>
                        <a:fillRect/>
                      </a:stretch>
                    </p:blipFill>
                    <p:spPr>
                      <a:xfrm>
                        <a:off x="152400" y="5943600"/>
                        <a:ext cx="2743200" cy="172144"/>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381000"/>
            <a:ext cx="8077200" cy="649288"/>
          </a:xfrm>
        </p:spPr>
        <p:txBody>
          <a:bodyPr/>
          <a:lstStyle/>
          <a:p>
            <a:pPr algn="ctr" eaLnBrk="1" hangingPunct="1"/>
            <a:r>
              <a:rPr lang="en-US" altLang="en-US" sz="3000" dirty="0" smtClean="0"/>
              <a:t>Projected Water Capital Expenditures</a:t>
            </a:r>
          </a:p>
        </p:txBody>
      </p:sp>
      <p:sp>
        <p:nvSpPr>
          <p:cNvPr id="7" name="Slide Number Placeholder 6"/>
          <p:cNvSpPr>
            <a:spLocks noGrp="1"/>
          </p:cNvSpPr>
          <p:nvPr>
            <p:ph type="sldNum" sz="quarter" idx="12"/>
          </p:nvPr>
        </p:nvSpPr>
        <p:spPr>
          <a:xfrm>
            <a:off x="152400" y="6248400"/>
            <a:ext cx="457200" cy="457200"/>
          </a:xfrm>
        </p:spPr>
        <p:txBody>
          <a:bodyPr/>
          <a:lstStyle/>
          <a:p>
            <a:fld id="{FAC3232B-8AC6-4997-9F18-95277163B106}" type="slidenum">
              <a:rPr lang="en-US" smtClean="0"/>
              <a:pPr/>
              <a:t>13</a:t>
            </a:fld>
            <a:endParaRPr lang="en-US" dirty="0"/>
          </a:p>
        </p:txBody>
      </p:sp>
      <p:sp>
        <p:nvSpPr>
          <p:cNvPr id="8" name="Content Placeholder 2"/>
          <p:cNvSpPr>
            <a:spLocks noGrp="1"/>
          </p:cNvSpPr>
          <p:nvPr>
            <p:ph sz="quarter" idx="1"/>
          </p:nvPr>
        </p:nvSpPr>
        <p:spPr>
          <a:xfrm>
            <a:off x="838200" y="1676400"/>
            <a:ext cx="7772400" cy="4572000"/>
          </a:xfrm>
        </p:spPr>
        <p:txBody>
          <a:bodyPr/>
          <a:lstStyle/>
          <a:p>
            <a:r>
              <a:rPr lang="en-US" dirty="0" smtClean="0"/>
              <a:t>City projections assume approximately $48 million in Water Capital Expenditures over contract period</a:t>
            </a:r>
          </a:p>
          <a:p>
            <a:pPr>
              <a:buNone/>
            </a:pPr>
            <a:endParaRPr lang="en-US" dirty="0" smtClean="0"/>
          </a:p>
          <a:p>
            <a:r>
              <a:rPr lang="en-US" dirty="0" smtClean="0"/>
              <a:t>Approximately $33 million in Water Capital Expenditures are projected in the first 10 years of the contract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1691885946"/>
              </p:ext>
            </p:extLst>
          </p:nvPr>
        </p:nvGraphicFramePr>
        <p:xfrm>
          <a:off x="648878" y="6389689"/>
          <a:ext cx="3941112" cy="304798"/>
        </p:xfrm>
        <a:graphic>
          <a:graphicData uri="http://schemas.openxmlformats.org/presentationml/2006/ole">
            <mc:AlternateContent xmlns:mc="http://schemas.openxmlformats.org/markup-compatibility/2006">
              <mc:Choice xmlns:v="urn:schemas-microsoft-com:vml" Requires="v">
                <p:oleObj spid="_x0000_s4168" name="Worksheet" r:id="rId4" imgW="5295956" imgH="409590" progId="Excel.Sheet.12">
                  <p:link updateAutomatic="1"/>
                </p:oleObj>
              </mc:Choice>
              <mc:Fallback>
                <p:oleObj name="Worksheet" r:id="rId4" imgW="5295956" imgH="409590" progId="Excel.Sheet.12">
                  <p:link updateAutomatic="1"/>
                  <p:pic>
                    <p:nvPicPr>
                      <p:cNvPr id="0" name=""/>
                      <p:cNvPicPr/>
                      <p:nvPr/>
                    </p:nvPicPr>
                    <p:blipFill>
                      <a:blip r:embed="rId5"/>
                      <a:stretch>
                        <a:fillRect/>
                      </a:stretch>
                    </p:blipFill>
                    <p:spPr>
                      <a:xfrm>
                        <a:off x="648878" y="6389689"/>
                        <a:ext cx="3941112" cy="304798"/>
                      </a:xfrm>
                      <a:prstGeom prst="rect">
                        <a:avLst/>
                      </a:prstGeom>
                    </p:spPr>
                  </p:pic>
                </p:oleObj>
              </mc:Fallback>
            </mc:AlternateContent>
          </a:graphicData>
        </a:graphic>
      </p:graphicFrame>
      <p:sp>
        <p:nvSpPr>
          <p:cNvPr id="20482" name="Title 1"/>
          <p:cNvSpPr>
            <a:spLocks noGrp="1"/>
          </p:cNvSpPr>
          <p:nvPr>
            <p:ph type="title"/>
          </p:nvPr>
        </p:nvSpPr>
        <p:spPr>
          <a:xfrm>
            <a:off x="228600" y="76200"/>
            <a:ext cx="8610600" cy="649288"/>
          </a:xfrm>
        </p:spPr>
        <p:txBody>
          <a:bodyPr/>
          <a:lstStyle/>
          <a:p>
            <a:pPr algn="ctr" eaLnBrk="1" hangingPunct="1"/>
            <a:r>
              <a:rPr lang="en-US" altLang="en-US" sz="3000" smtClean="0"/>
              <a:t>Projected Water Utility</a:t>
            </a:r>
          </a:p>
        </p:txBody>
      </p:sp>
      <p:sp>
        <p:nvSpPr>
          <p:cNvPr id="4" name="Top Callout 1 Line"/>
          <p:cNvSpPr>
            <a:spLocks noChangeArrowheads="1"/>
          </p:cNvSpPr>
          <p:nvPr>
            <p:custDataLst>
              <p:tags r:id="rId2"/>
            </p:custDataLst>
          </p:nvPr>
        </p:nvSpPr>
        <p:spPr bwMode="auto">
          <a:xfrm>
            <a:off x="1371600" y="6096000"/>
            <a:ext cx="6400800" cy="415498"/>
          </a:xfrm>
          <a:prstGeom prst="rect">
            <a:avLst/>
          </a:prstGeom>
          <a:solidFill>
            <a:srgbClr val="FFFFCC"/>
          </a:solidFill>
          <a:ln>
            <a:noFill/>
          </a:ln>
          <a:effectLst/>
        </p:spPr>
        <p:txBody>
          <a:bodyPr wrap="square" tIns="91440" bIns="91440">
            <a:spAutoFit/>
          </a:bodyPr>
          <a:lstStyle>
            <a:lvl1pPr algn="l" eaLnBrk="0" hangingPunct="0">
              <a:defRPr sz="1400" b="1">
                <a:solidFill>
                  <a:schemeClr val="tx1"/>
                </a:solidFill>
                <a:latin typeface="Arial" charset="0"/>
              </a:defRPr>
            </a:lvl1pPr>
            <a:lvl2pPr marL="1588" indent="455613" algn="l" eaLnBrk="0" hangingPunct="0">
              <a:spcBef>
                <a:spcPct val="40000"/>
              </a:spcBef>
              <a:spcAft>
                <a:spcPct val="0"/>
              </a:spcAft>
              <a:buClr>
                <a:schemeClr val="tx2"/>
              </a:buClr>
              <a:buFont typeface="Wingdings 3" pitchFamily="18" charset="2"/>
              <a:defRPr sz="1400">
                <a:solidFill>
                  <a:schemeClr val="tx1"/>
                </a:solidFill>
                <a:latin typeface="Arial" charset="0"/>
              </a:defRPr>
            </a:lvl2pPr>
            <a:lvl3pPr marL="342900" indent="-227013" algn="l" eaLnBrk="0" hangingPunct="0">
              <a:spcBef>
                <a:spcPct val="20000"/>
              </a:spcBef>
              <a:spcAft>
                <a:spcPct val="0"/>
              </a:spcAft>
              <a:buClr>
                <a:schemeClr val="tx2"/>
              </a:buClr>
              <a:buFont typeface="Wingdings 3" pitchFamily="18" charset="2"/>
              <a:buChar char=""/>
              <a:defRPr sz="1400">
                <a:solidFill>
                  <a:schemeClr val="tx1"/>
                </a:solidFill>
                <a:latin typeface="Arial" charset="0"/>
              </a:defRPr>
            </a:lvl3pPr>
            <a:lvl4pPr marL="685800" indent="-228600" algn="l" eaLnBrk="0" hangingPunct="0">
              <a:spcBef>
                <a:spcPct val="20000"/>
              </a:spcBef>
              <a:spcAft>
                <a:spcPct val="0"/>
              </a:spcAft>
              <a:buClr>
                <a:schemeClr val="tx2"/>
              </a:buClr>
              <a:buSzPct val="80000"/>
              <a:buFont typeface="Wingdings" pitchFamily="2" charset="2"/>
              <a:buChar char="n"/>
              <a:defRPr sz="1400">
                <a:solidFill>
                  <a:schemeClr val="tx1"/>
                </a:solidFill>
                <a:latin typeface="Arial" charset="0"/>
              </a:defRPr>
            </a:lvl4pPr>
            <a:lvl5pPr marL="1028700" indent="-228600" algn="l" eaLnBrk="0"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5pPr>
            <a:lvl6pPr marL="14859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6pPr>
            <a:lvl7pPr marL="19431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7pPr>
            <a:lvl8pPr marL="24003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8pPr>
            <a:lvl9pPr marL="28575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9pPr>
          </a:lstStyle>
          <a:p>
            <a:pPr algn="ctr" eaLnBrk="1" hangingPunct="1">
              <a:defRPr/>
            </a:pPr>
            <a:r>
              <a:rPr lang="en-US" altLang="en-US" sz="1500" dirty="0" smtClean="0">
                <a:latin typeface="+mn-lt"/>
              </a:rPr>
              <a:t>Projected surplus available over 20 year period is approx. $50M</a:t>
            </a:r>
          </a:p>
        </p:txBody>
      </p:sp>
      <p:sp>
        <p:nvSpPr>
          <p:cNvPr id="6" name="Slide Number Placeholder 5"/>
          <p:cNvSpPr>
            <a:spLocks noGrp="1"/>
          </p:cNvSpPr>
          <p:nvPr>
            <p:ph type="sldNum" sz="quarter" idx="12"/>
          </p:nvPr>
        </p:nvSpPr>
        <p:spPr/>
        <p:txBody>
          <a:bodyPr/>
          <a:lstStyle/>
          <a:p>
            <a:fld id="{FAC3232B-8AC6-4997-9F18-95277163B106}" type="slidenum">
              <a:rPr lang="en-US" smtClean="0"/>
              <a:pPr/>
              <a:t>14</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4088113208"/>
              </p:ext>
            </p:extLst>
          </p:nvPr>
        </p:nvGraphicFramePr>
        <p:xfrm>
          <a:off x="538163" y="819150"/>
          <a:ext cx="8067675" cy="5219700"/>
        </p:xfrm>
        <a:graphic>
          <a:graphicData uri="http://schemas.openxmlformats.org/presentationml/2006/ole">
            <mc:AlternateContent xmlns:mc="http://schemas.openxmlformats.org/markup-compatibility/2006">
              <mc:Choice xmlns:v="urn:schemas-microsoft-com:vml" Requires="v">
                <p:oleObj spid="_x0000_s4169" name="Worksheet" r:id="rId6" imgW="8067790" imgH="5219640" progId="Excel.Sheet.12">
                  <p:link updateAutomatic="1"/>
                </p:oleObj>
              </mc:Choice>
              <mc:Fallback>
                <p:oleObj name="Worksheet" r:id="rId6" imgW="8067790" imgH="5219640" progId="Excel.Sheet.12">
                  <p:link updateAutomatic="1"/>
                  <p:pic>
                    <p:nvPicPr>
                      <p:cNvPr id="0" name=""/>
                      <p:cNvPicPr/>
                      <p:nvPr/>
                    </p:nvPicPr>
                    <p:blipFill>
                      <a:blip r:embed="rId7"/>
                      <a:stretch>
                        <a:fillRect/>
                      </a:stretch>
                    </p:blipFill>
                    <p:spPr>
                      <a:xfrm>
                        <a:off x="538163" y="819150"/>
                        <a:ext cx="8067675" cy="52197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1"/>
          <p:cNvSpPr>
            <a:spLocks noGrp="1"/>
          </p:cNvSpPr>
          <p:nvPr>
            <p:ph type="title"/>
          </p:nvPr>
        </p:nvSpPr>
        <p:spPr>
          <a:xfrm>
            <a:off x="228600" y="0"/>
            <a:ext cx="8610600" cy="649288"/>
          </a:xfrm>
        </p:spPr>
        <p:txBody>
          <a:bodyPr/>
          <a:lstStyle/>
          <a:p>
            <a:pPr algn="ctr" eaLnBrk="1" hangingPunct="1"/>
            <a:r>
              <a:rPr lang="en-US" altLang="en-US" sz="3000" smtClean="0"/>
              <a:t>Existing Water Rate Comparison</a:t>
            </a:r>
          </a:p>
        </p:txBody>
      </p:sp>
      <p:graphicFrame>
        <p:nvGraphicFramePr>
          <p:cNvPr id="5" name="Table 4"/>
          <p:cNvGraphicFramePr>
            <a:graphicFrameLocks noGrp="1"/>
          </p:cNvGraphicFramePr>
          <p:nvPr>
            <p:extLst>
              <p:ext uri="{D42A27DB-BD31-4B8C-83A1-F6EECF244321}">
                <p14:modId xmlns:p14="http://schemas.microsoft.com/office/powerpoint/2010/main" val="2312973835"/>
              </p:ext>
            </p:extLst>
          </p:nvPr>
        </p:nvGraphicFramePr>
        <p:xfrm>
          <a:off x="1038225" y="762000"/>
          <a:ext cx="6721475" cy="2516186"/>
        </p:xfrm>
        <a:graphic>
          <a:graphicData uri="http://schemas.openxmlformats.org/drawingml/2006/table">
            <a:tbl>
              <a:tblPr/>
              <a:tblGrid>
                <a:gridCol w="1392662"/>
                <a:gridCol w="55596"/>
                <a:gridCol w="1011835"/>
                <a:gridCol w="55596"/>
                <a:gridCol w="1022953"/>
                <a:gridCol w="55596"/>
                <a:gridCol w="1009055"/>
                <a:gridCol w="50036"/>
                <a:gridCol w="1009055"/>
                <a:gridCol w="50036"/>
                <a:gridCol w="1009055"/>
              </a:tblGrid>
              <a:tr h="192411">
                <a:tc>
                  <a:txBody>
                    <a:bodyPr/>
                    <a:lstStyle/>
                    <a:p>
                      <a:pPr algn="l" fontAlgn="b"/>
                      <a:endParaRPr lang="en-US" sz="1200" b="0" i="0" u="none" strike="noStrike" dirty="0">
                        <a:solidFill>
                          <a:srgbClr val="000000"/>
                        </a:solidFill>
                        <a:effectLst/>
                        <a:latin typeface="+mn-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effectLst/>
                        <a:latin typeface="+mn-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a:noFill/>
                    </a:lnL>
                    <a:lnR>
                      <a:noFill/>
                    </a:lnR>
                    <a:lnT>
                      <a:noFill/>
                    </a:lnT>
                    <a:lnB>
                      <a:noFill/>
                    </a:lnB>
                  </a:tcPr>
                </a:tc>
                <a:tc>
                  <a:txBody>
                    <a:bodyPr/>
                    <a:lstStyle/>
                    <a:p>
                      <a:pPr algn="l" fontAlgn="b"/>
                      <a:endParaRPr lang="en-US" sz="1200" b="0" i="0" u="none" strike="noStrike">
                        <a:solidFill>
                          <a:srgbClr val="000000"/>
                        </a:solidFill>
                        <a:effectLst/>
                        <a:latin typeface="+mn-lt"/>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a:noFill/>
                    </a:lnL>
                    <a:lnR w="6350" cap="flat" cmpd="sng" algn="ctr">
                      <a:solidFill>
                        <a:srgbClr val="000000"/>
                      </a:solidFill>
                      <a:prstDash val="solid"/>
                      <a:round/>
                      <a:headEnd type="none" w="med" len="med"/>
                      <a:tailEnd type="none" w="med" len="med"/>
                    </a:lnR>
                    <a:lnT>
                      <a:noFill/>
                    </a:lnT>
                    <a:lnB>
                      <a:noFill/>
                    </a:lnB>
                  </a:tcPr>
                </a:tc>
                <a:tc gridSpan="5">
                  <a:txBody>
                    <a:bodyPr/>
                    <a:lstStyle/>
                    <a:p>
                      <a:pPr algn="ctr" fontAlgn="b"/>
                      <a:r>
                        <a:rPr lang="en-US" sz="1200" b="1" i="0" u="none" strike="noStrike" dirty="0">
                          <a:solidFill>
                            <a:srgbClr val="000000"/>
                          </a:solidFill>
                          <a:effectLst/>
                          <a:latin typeface="+mn-lt"/>
                        </a:rPr>
                        <a:t>Rates in </a:t>
                      </a:r>
                      <a:r>
                        <a:rPr lang="en-US" sz="1200" b="1" i="0" u="none" strike="noStrike" dirty="0" smtClean="0">
                          <a:solidFill>
                            <a:srgbClr val="000000"/>
                          </a:solidFill>
                          <a:effectLst/>
                          <a:latin typeface="+mn-lt"/>
                        </a:rPr>
                        <a:t>$</a:t>
                      </a:r>
                      <a:r>
                        <a:rPr lang="en-US" sz="1200" b="1" i="0" u="none" strike="noStrike" baseline="0" dirty="0" smtClean="0">
                          <a:solidFill>
                            <a:srgbClr val="000000"/>
                          </a:solidFill>
                          <a:effectLst/>
                          <a:latin typeface="+mn-lt"/>
                        </a:rPr>
                        <a:t> (@60,000 gallons per year)</a:t>
                      </a:r>
                      <a:endParaRPr lang="en-US" sz="1200" b="1"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92076">
                <a:tc>
                  <a:txBody>
                    <a:bodyPr/>
                    <a:lstStyle/>
                    <a:p>
                      <a:pPr algn="l" fontAlgn="b"/>
                      <a:r>
                        <a:rPr lang="en-US" sz="12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1" i="0" u="none" strike="noStrike">
                          <a:solidFill>
                            <a:srgbClr val="000000"/>
                          </a:solidFill>
                          <a:effectLst/>
                          <a:latin typeface="+mn-lt"/>
                        </a:rPr>
                        <a:t>Population Served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1" i="0" u="none" strike="noStrike">
                          <a:solidFill>
                            <a:srgbClr val="000000"/>
                          </a:solidFill>
                          <a:effectLst/>
                          <a:latin typeface="+mn-lt"/>
                        </a:rPr>
                        <a:t>Most recent year for Rates availability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1" i="0" u="none" strike="noStrike">
                          <a:solidFill>
                            <a:srgbClr val="000000"/>
                          </a:solidFill>
                          <a:effectLst/>
                          <a:latin typeface="+mn-lt"/>
                        </a:rPr>
                        <a:t>Monthly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1"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1200" b="1" i="0" u="none" strike="noStrike">
                          <a:solidFill>
                            <a:srgbClr val="000000"/>
                          </a:solidFill>
                          <a:effectLst/>
                          <a:latin typeface="+mn-lt"/>
                        </a:rPr>
                        <a:t>Quarterly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1"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sz="1200" b="1" i="0" u="none" strike="noStrike" dirty="0" smtClean="0">
                          <a:solidFill>
                            <a:srgbClr val="000000"/>
                          </a:solidFill>
                          <a:effectLst/>
                          <a:latin typeface="+mn-lt"/>
                        </a:rPr>
                        <a:t>Annually</a:t>
                      </a:r>
                      <a:endParaRPr lang="en-US" sz="1200" b="1"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Jersey City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257,000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Aug-15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$45.90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$137.60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$550.60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dirty="0" smtClean="0">
                          <a:solidFill>
                            <a:srgbClr val="000000"/>
                          </a:solidFill>
                          <a:effectLst/>
                          <a:latin typeface="+mn-lt"/>
                        </a:rPr>
                        <a:t>American</a:t>
                      </a:r>
                      <a:r>
                        <a:rPr lang="en-US" sz="1200" b="1" i="0" u="none" strike="noStrike" baseline="0" dirty="0" smtClean="0">
                          <a:solidFill>
                            <a:srgbClr val="000000"/>
                          </a:solidFill>
                          <a:effectLst/>
                          <a:latin typeface="+mn-lt"/>
                        </a:rPr>
                        <a:t> Water</a:t>
                      </a:r>
                      <a:endParaRPr lang="en-US" sz="1200" b="1"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2,700,000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Sep-15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44.60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133.80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535.20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Middlesex</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828,000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Aug-15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43.00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128.90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515.80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Aqua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165,000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Sep-14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40.80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122.40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489.80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Suez NJ</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610,000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40.20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120.70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482.70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Bayonne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65,000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36.60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109.80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439.30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South Brunswick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37,000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30.10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90.20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361.00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Hoboken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52,500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29.20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87.50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350.10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2411">
                <a:tc>
                  <a:txBody>
                    <a:bodyPr/>
                    <a:lstStyle/>
                    <a:p>
                      <a:pPr algn="l" fontAlgn="b"/>
                      <a:r>
                        <a:rPr lang="en-US" sz="1200" b="1" i="0" u="none" strike="noStrike">
                          <a:solidFill>
                            <a:srgbClr val="000000"/>
                          </a:solidFill>
                          <a:effectLst/>
                          <a:latin typeface="+mn-lt"/>
                        </a:rPr>
                        <a:t>Rahway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a:solidFill>
                            <a:srgbClr val="000000"/>
                          </a:solidFill>
                          <a:effectLst/>
                          <a:latin typeface="+mn-lt"/>
                        </a:rPr>
                        <a:t>28,000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a:solidFill>
                            <a:srgbClr val="000000"/>
                          </a:solidFill>
                          <a:effectLst/>
                          <a:latin typeface="+mn-lt"/>
                        </a:rPr>
                        <a:t>2016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29.00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87.00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1200" b="0" i="0" u="none" strike="noStrike" dirty="0" smtClean="0">
                          <a:solidFill>
                            <a:srgbClr val="000000"/>
                          </a:solidFill>
                          <a:effectLst/>
                          <a:latin typeface="+mn-lt"/>
                        </a:rPr>
                        <a:t>348.00</a:t>
                      </a:r>
                      <a:endParaRPr lang="en-US" sz="1200" b="0" i="0" u="none" strike="noStrike" dirty="0">
                        <a:solidFill>
                          <a:srgbClr val="000000"/>
                        </a:solidFill>
                        <a:effectLst/>
                        <a:latin typeface="+mn-lt"/>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2728" name="TextBox 1"/>
          <p:cNvSpPr txBox="1">
            <a:spLocks noChangeArrowheads="1"/>
          </p:cNvSpPr>
          <p:nvPr/>
        </p:nvSpPr>
        <p:spPr bwMode="auto">
          <a:xfrm>
            <a:off x="212725" y="5838825"/>
            <a:ext cx="1671638" cy="43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575"/>
              </a:spcBef>
              <a:buClr>
                <a:schemeClr val="accent1"/>
              </a:buClr>
              <a:buSzPct val="85000"/>
              <a:buFont typeface="Wingdings 2" pitchFamily="18" charset="2"/>
              <a:buChar char=""/>
              <a:defRPr sz="2600">
                <a:solidFill>
                  <a:schemeClr val="tx1"/>
                </a:solidFill>
                <a:latin typeface="Perpetua" pitchFamily="18" charset="0"/>
              </a:defRPr>
            </a:lvl1pPr>
            <a:lvl2pPr marL="742950" indent="-285750" eaLnBrk="0" hangingPunct="0">
              <a:spcBef>
                <a:spcPts val="375"/>
              </a:spcBef>
              <a:buClr>
                <a:schemeClr val="accent2"/>
              </a:buClr>
              <a:buSzPct val="85000"/>
              <a:buFont typeface="Wingdings 2" pitchFamily="18" charset="2"/>
              <a:buChar char=""/>
              <a:defRPr sz="2400">
                <a:solidFill>
                  <a:schemeClr val="tx1"/>
                </a:solidFill>
                <a:latin typeface="Perpetua" pitchFamily="18" charset="0"/>
              </a:defRPr>
            </a:lvl2pPr>
            <a:lvl3pPr marL="1143000" indent="-228600" eaLnBrk="0" hangingPunct="0">
              <a:spcBef>
                <a:spcPts val="375"/>
              </a:spcBef>
              <a:buClr>
                <a:srgbClr val="ADCEDC"/>
              </a:buClr>
              <a:buSzPct val="85000"/>
              <a:buFont typeface="Wingdings 2" pitchFamily="18" charset="2"/>
              <a:buChar char=""/>
              <a:defRPr sz="2000">
                <a:solidFill>
                  <a:schemeClr val="tx1"/>
                </a:solidFill>
                <a:latin typeface="Perpetua" pitchFamily="18" charset="0"/>
              </a:defRPr>
            </a:lvl3pPr>
            <a:lvl4pPr marL="1600200" indent="-228600" eaLnBrk="0" hangingPunct="0">
              <a:spcBef>
                <a:spcPts val="375"/>
              </a:spcBef>
              <a:buClr>
                <a:srgbClr val="EB641B"/>
              </a:buClr>
              <a:buSzPct val="80000"/>
              <a:buFont typeface="Wingdings 2" pitchFamily="18" charset="2"/>
              <a:buChar char=""/>
              <a:defRPr sz="2000">
                <a:solidFill>
                  <a:schemeClr val="tx1"/>
                </a:solidFill>
                <a:latin typeface="Perpetua" pitchFamily="18" charset="0"/>
              </a:defRPr>
            </a:lvl4pPr>
            <a:lvl5pPr marL="2057400" indent="-228600" eaLnBrk="0" hangingPunct="0">
              <a:spcBef>
                <a:spcPts val="375"/>
              </a:spcBef>
              <a:buClr>
                <a:srgbClr val="EB641B"/>
              </a:buClr>
              <a:buChar char="o"/>
              <a:defRPr sz="2000">
                <a:solidFill>
                  <a:schemeClr val="tx1"/>
                </a:solidFill>
                <a:latin typeface="Perpetua" pitchFamily="18" charset="0"/>
              </a:defRPr>
            </a:lvl5pPr>
            <a:lvl6pPr marL="2514600" indent="-228600" eaLnBrk="0" fontAlgn="base" hangingPunct="0">
              <a:spcBef>
                <a:spcPts val="375"/>
              </a:spcBef>
              <a:spcAft>
                <a:spcPct val="0"/>
              </a:spcAft>
              <a:buClr>
                <a:srgbClr val="EB641B"/>
              </a:buClr>
              <a:buChar char="o"/>
              <a:defRPr sz="2000">
                <a:solidFill>
                  <a:schemeClr val="tx1"/>
                </a:solidFill>
                <a:latin typeface="Perpetua" pitchFamily="18" charset="0"/>
              </a:defRPr>
            </a:lvl6pPr>
            <a:lvl7pPr marL="2971800" indent="-228600" eaLnBrk="0" fontAlgn="base" hangingPunct="0">
              <a:spcBef>
                <a:spcPts val="375"/>
              </a:spcBef>
              <a:spcAft>
                <a:spcPct val="0"/>
              </a:spcAft>
              <a:buClr>
                <a:srgbClr val="EB641B"/>
              </a:buClr>
              <a:buChar char="o"/>
              <a:defRPr sz="2000">
                <a:solidFill>
                  <a:schemeClr val="tx1"/>
                </a:solidFill>
                <a:latin typeface="Perpetua" pitchFamily="18" charset="0"/>
              </a:defRPr>
            </a:lvl7pPr>
            <a:lvl8pPr marL="3429000" indent="-228600" eaLnBrk="0" fontAlgn="base" hangingPunct="0">
              <a:spcBef>
                <a:spcPts val="375"/>
              </a:spcBef>
              <a:spcAft>
                <a:spcPct val="0"/>
              </a:spcAft>
              <a:buClr>
                <a:srgbClr val="EB641B"/>
              </a:buClr>
              <a:buChar char="o"/>
              <a:defRPr sz="2000">
                <a:solidFill>
                  <a:schemeClr val="tx1"/>
                </a:solidFill>
                <a:latin typeface="Perpetua" pitchFamily="18" charset="0"/>
              </a:defRPr>
            </a:lvl8pPr>
            <a:lvl9pPr marL="3886200" indent="-228600" eaLnBrk="0" fontAlgn="base" hangingPunct="0">
              <a:spcBef>
                <a:spcPts val="375"/>
              </a:spcBef>
              <a:spcAft>
                <a:spcPct val="0"/>
              </a:spcAft>
              <a:buClr>
                <a:srgbClr val="EB641B"/>
              </a:buClr>
              <a:buChar char="o"/>
              <a:defRPr sz="2000">
                <a:solidFill>
                  <a:schemeClr val="tx1"/>
                </a:solidFill>
                <a:latin typeface="Perpetua" pitchFamily="18" charset="0"/>
              </a:defRPr>
            </a:lvl9pPr>
          </a:lstStyle>
          <a:p>
            <a:pPr eaLnBrk="1" hangingPunct="1">
              <a:spcBef>
                <a:spcPct val="0"/>
              </a:spcBef>
              <a:buClrTx/>
              <a:buSzTx/>
              <a:buFontTx/>
              <a:buNone/>
            </a:pPr>
            <a:r>
              <a:rPr lang="en-US" altLang="en-US" sz="900" dirty="0"/>
              <a:t>Source: Suez</a:t>
            </a:r>
          </a:p>
        </p:txBody>
      </p:sp>
      <p:graphicFrame>
        <p:nvGraphicFramePr>
          <p:cNvPr id="8" name="Chart 7"/>
          <p:cNvGraphicFramePr>
            <a:graphicFrameLocks/>
          </p:cNvGraphicFramePr>
          <p:nvPr>
            <p:extLst>
              <p:ext uri="{D42A27DB-BD31-4B8C-83A1-F6EECF244321}">
                <p14:modId xmlns:p14="http://schemas.microsoft.com/office/powerpoint/2010/main" val="2099015750"/>
              </p:ext>
            </p:extLst>
          </p:nvPr>
        </p:nvGraphicFramePr>
        <p:xfrm>
          <a:off x="1023144" y="3429000"/>
          <a:ext cx="6781800" cy="2956560"/>
        </p:xfrm>
        <a:graphic>
          <a:graphicData uri="http://schemas.openxmlformats.org/drawingml/2006/chart">
            <c:chart xmlns:c="http://schemas.openxmlformats.org/drawingml/2006/chart" xmlns:r="http://schemas.openxmlformats.org/officeDocument/2006/relationships" r:id="rId3"/>
          </a:graphicData>
        </a:graphic>
      </p:graphicFrame>
      <p:sp>
        <p:nvSpPr>
          <p:cNvPr id="10" name="Top Callout 1 Line"/>
          <p:cNvSpPr>
            <a:spLocks noChangeArrowheads="1"/>
          </p:cNvSpPr>
          <p:nvPr>
            <p:custDataLst>
              <p:tags r:id="rId1"/>
            </p:custDataLst>
          </p:nvPr>
        </p:nvSpPr>
        <p:spPr bwMode="auto">
          <a:xfrm>
            <a:off x="838200" y="6324600"/>
            <a:ext cx="8001000" cy="400110"/>
          </a:xfrm>
          <a:prstGeom prst="rect">
            <a:avLst/>
          </a:prstGeom>
          <a:solidFill>
            <a:srgbClr val="FFFFCC"/>
          </a:solidFill>
          <a:ln>
            <a:noFill/>
          </a:ln>
          <a:effectLst/>
        </p:spPr>
        <p:txBody>
          <a:bodyPr wrap="square" tIns="91440" bIns="91440">
            <a:spAutoFit/>
          </a:bodyPr>
          <a:lstStyle>
            <a:lvl1pPr algn="l" eaLnBrk="0" hangingPunct="0">
              <a:defRPr sz="1400" b="1">
                <a:solidFill>
                  <a:schemeClr val="tx1"/>
                </a:solidFill>
                <a:latin typeface="Arial" charset="0"/>
              </a:defRPr>
            </a:lvl1pPr>
            <a:lvl2pPr marL="1588" indent="455613" algn="l" eaLnBrk="0" hangingPunct="0">
              <a:spcBef>
                <a:spcPct val="40000"/>
              </a:spcBef>
              <a:spcAft>
                <a:spcPct val="0"/>
              </a:spcAft>
              <a:buClr>
                <a:schemeClr val="tx2"/>
              </a:buClr>
              <a:buFont typeface="Wingdings 3" pitchFamily="18" charset="2"/>
              <a:defRPr sz="1400">
                <a:solidFill>
                  <a:schemeClr val="tx1"/>
                </a:solidFill>
                <a:latin typeface="Arial" charset="0"/>
              </a:defRPr>
            </a:lvl2pPr>
            <a:lvl3pPr marL="342900" indent="-227013" algn="l" eaLnBrk="0" hangingPunct="0">
              <a:spcBef>
                <a:spcPct val="20000"/>
              </a:spcBef>
              <a:spcAft>
                <a:spcPct val="0"/>
              </a:spcAft>
              <a:buClr>
                <a:schemeClr val="tx2"/>
              </a:buClr>
              <a:buFont typeface="Wingdings 3" pitchFamily="18" charset="2"/>
              <a:buChar char=""/>
              <a:defRPr sz="1400">
                <a:solidFill>
                  <a:schemeClr val="tx1"/>
                </a:solidFill>
                <a:latin typeface="Arial" charset="0"/>
              </a:defRPr>
            </a:lvl3pPr>
            <a:lvl4pPr marL="685800" indent="-228600" algn="l" eaLnBrk="0" hangingPunct="0">
              <a:spcBef>
                <a:spcPct val="20000"/>
              </a:spcBef>
              <a:spcAft>
                <a:spcPct val="0"/>
              </a:spcAft>
              <a:buClr>
                <a:schemeClr val="tx2"/>
              </a:buClr>
              <a:buSzPct val="80000"/>
              <a:buFont typeface="Wingdings" pitchFamily="2" charset="2"/>
              <a:buChar char="n"/>
              <a:defRPr sz="1400">
                <a:solidFill>
                  <a:schemeClr val="tx1"/>
                </a:solidFill>
                <a:latin typeface="Arial" charset="0"/>
              </a:defRPr>
            </a:lvl4pPr>
            <a:lvl5pPr marL="1028700" indent="-228600" algn="l" eaLnBrk="0"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5pPr>
            <a:lvl6pPr marL="14859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6pPr>
            <a:lvl7pPr marL="19431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7pPr>
            <a:lvl8pPr marL="24003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8pPr>
            <a:lvl9pPr marL="28575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9pPr>
          </a:lstStyle>
          <a:p>
            <a:pPr algn="ctr" eaLnBrk="1" hangingPunct="1">
              <a:defRPr/>
            </a:pPr>
            <a:r>
              <a:rPr lang="en-US" altLang="en-US" dirty="0" smtClean="0">
                <a:latin typeface="+mn-lt"/>
              </a:rPr>
              <a:t>Average residential bill (5,000 gallons per month or 60,000 gallons per year)</a:t>
            </a:r>
          </a:p>
        </p:txBody>
      </p:sp>
      <p:sp>
        <p:nvSpPr>
          <p:cNvPr id="11" name="Slide Number Placeholder 6"/>
          <p:cNvSpPr>
            <a:spLocks noGrp="1"/>
          </p:cNvSpPr>
          <p:nvPr>
            <p:ph type="sldNum" sz="quarter" idx="12"/>
          </p:nvPr>
        </p:nvSpPr>
        <p:spPr>
          <a:xfrm>
            <a:off x="146304" y="6210300"/>
            <a:ext cx="457200" cy="457200"/>
          </a:xfrm>
        </p:spPr>
        <p:txBody>
          <a:bodyPr/>
          <a:lstStyle/>
          <a:p>
            <a:fld id="{FAC3232B-8AC6-4997-9F18-95277163B106}" type="slidenum">
              <a:rPr lang="en-US" smtClean="0"/>
              <a:pPr/>
              <a:t>15</a:t>
            </a:fld>
            <a:endParaRPr lang="en-US" dirty="0"/>
          </a:p>
        </p:txBody>
      </p:sp>
    </p:spTree>
    <p:extLst>
      <p:ext uri="{BB962C8B-B14F-4D97-AF65-F5344CB8AC3E}">
        <p14:creationId xmlns:p14="http://schemas.microsoft.com/office/powerpoint/2010/main" val="1265523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8600" y="152400"/>
            <a:ext cx="8610600" cy="649288"/>
          </a:xfrm>
        </p:spPr>
        <p:txBody>
          <a:bodyPr/>
          <a:lstStyle/>
          <a:p>
            <a:pPr algn="ctr" eaLnBrk="1" hangingPunct="1"/>
            <a:r>
              <a:rPr lang="en-US" altLang="en-US" sz="3000" smtClean="0"/>
              <a:t>Projected Water Rates</a:t>
            </a:r>
          </a:p>
        </p:txBody>
      </p:sp>
      <p:sp>
        <p:nvSpPr>
          <p:cNvPr id="23556" name="TextBox 1"/>
          <p:cNvSpPr txBox="1">
            <a:spLocks noChangeArrowheads="1"/>
          </p:cNvSpPr>
          <p:nvPr/>
        </p:nvSpPr>
        <p:spPr bwMode="auto">
          <a:xfrm>
            <a:off x="7315200" y="6172200"/>
            <a:ext cx="1671638" cy="436563"/>
          </a:xfrm>
          <a:prstGeom prst="rect">
            <a:avLst/>
          </a:prstGeom>
          <a:noFill/>
          <a:ln w="9525">
            <a:noFill/>
            <a:miter lim="800000"/>
            <a:headEnd/>
            <a:tailEnd/>
          </a:ln>
        </p:spPr>
        <p:txBody>
          <a:bodyPr/>
          <a:lstStyle/>
          <a:p>
            <a:r>
              <a:rPr lang="en-US" altLang="en-US" sz="900" b="1" dirty="0" smtClean="0"/>
              <a:t>5.0% Jan. 1, 2017 per O-39-13</a:t>
            </a:r>
          </a:p>
          <a:p>
            <a:r>
              <a:rPr lang="en-US" altLang="en-US" sz="900" b="1" dirty="0" smtClean="0"/>
              <a:t>6.7% Apr. 1, 2017 projected</a:t>
            </a:r>
            <a:endParaRPr lang="en-US" altLang="en-US" sz="900" b="1" dirty="0"/>
          </a:p>
          <a:p>
            <a:r>
              <a:rPr lang="en-US" altLang="en-US" sz="900" b="1" dirty="0" smtClean="0"/>
              <a:t>5.0% 2018-2026 </a:t>
            </a:r>
            <a:r>
              <a:rPr lang="en-US" altLang="en-US" sz="900" b="1" dirty="0"/>
              <a:t>projected</a:t>
            </a:r>
          </a:p>
        </p:txBody>
      </p:sp>
      <p:sp>
        <p:nvSpPr>
          <p:cNvPr id="7" name="Slide Number Placeholder 6"/>
          <p:cNvSpPr>
            <a:spLocks noGrp="1"/>
          </p:cNvSpPr>
          <p:nvPr>
            <p:ph type="sldNum" sz="quarter" idx="12"/>
          </p:nvPr>
        </p:nvSpPr>
        <p:spPr/>
        <p:txBody>
          <a:bodyPr/>
          <a:lstStyle/>
          <a:p>
            <a:fld id="{FAC3232B-8AC6-4997-9F18-95277163B106}" type="slidenum">
              <a:rPr lang="en-US" smtClean="0"/>
              <a:pPr/>
              <a:t>16</a:t>
            </a:fld>
            <a:endParaRPr lang="en-US" dirty="0"/>
          </a:p>
        </p:txBody>
      </p:sp>
      <p:sp>
        <p:nvSpPr>
          <p:cNvPr id="8" name="Top Callout 1 Line"/>
          <p:cNvSpPr>
            <a:spLocks noChangeArrowheads="1"/>
          </p:cNvSpPr>
          <p:nvPr>
            <p:custDataLst>
              <p:tags r:id="rId2"/>
            </p:custDataLst>
          </p:nvPr>
        </p:nvSpPr>
        <p:spPr bwMode="auto">
          <a:xfrm>
            <a:off x="762000" y="6172200"/>
            <a:ext cx="6629400" cy="400110"/>
          </a:xfrm>
          <a:prstGeom prst="rect">
            <a:avLst/>
          </a:prstGeom>
          <a:solidFill>
            <a:srgbClr val="FFFFCC"/>
          </a:solidFill>
          <a:ln>
            <a:noFill/>
          </a:ln>
          <a:effectLst/>
        </p:spPr>
        <p:txBody>
          <a:bodyPr wrap="square" tIns="91440" bIns="91440">
            <a:spAutoFit/>
          </a:bodyPr>
          <a:lstStyle>
            <a:lvl1pPr algn="l" eaLnBrk="0" hangingPunct="0">
              <a:defRPr sz="1400" b="1">
                <a:solidFill>
                  <a:schemeClr val="tx1"/>
                </a:solidFill>
                <a:latin typeface="Arial" charset="0"/>
              </a:defRPr>
            </a:lvl1pPr>
            <a:lvl2pPr marL="1588" indent="455613" algn="l" eaLnBrk="0" hangingPunct="0">
              <a:spcBef>
                <a:spcPct val="40000"/>
              </a:spcBef>
              <a:spcAft>
                <a:spcPct val="0"/>
              </a:spcAft>
              <a:buClr>
                <a:schemeClr val="tx2"/>
              </a:buClr>
              <a:buFont typeface="Wingdings 3" pitchFamily="18" charset="2"/>
              <a:defRPr sz="1400">
                <a:solidFill>
                  <a:schemeClr val="tx1"/>
                </a:solidFill>
                <a:latin typeface="Arial" charset="0"/>
              </a:defRPr>
            </a:lvl2pPr>
            <a:lvl3pPr marL="342900" indent="-227013" algn="l" eaLnBrk="0" hangingPunct="0">
              <a:spcBef>
                <a:spcPct val="20000"/>
              </a:spcBef>
              <a:spcAft>
                <a:spcPct val="0"/>
              </a:spcAft>
              <a:buClr>
                <a:schemeClr val="tx2"/>
              </a:buClr>
              <a:buFont typeface="Wingdings 3" pitchFamily="18" charset="2"/>
              <a:buChar char=""/>
              <a:defRPr sz="1400">
                <a:solidFill>
                  <a:schemeClr val="tx1"/>
                </a:solidFill>
                <a:latin typeface="Arial" charset="0"/>
              </a:defRPr>
            </a:lvl3pPr>
            <a:lvl4pPr marL="685800" indent="-228600" algn="l" eaLnBrk="0" hangingPunct="0">
              <a:spcBef>
                <a:spcPct val="20000"/>
              </a:spcBef>
              <a:spcAft>
                <a:spcPct val="0"/>
              </a:spcAft>
              <a:buClr>
                <a:schemeClr val="tx2"/>
              </a:buClr>
              <a:buSzPct val="80000"/>
              <a:buFont typeface="Wingdings" pitchFamily="2" charset="2"/>
              <a:buChar char="n"/>
              <a:defRPr sz="1400">
                <a:solidFill>
                  <a:schemeClr val="tx1"/>
                </a:solidFill>
                <a:latin typeface="Arial" charset="0"/>
              </a:defRPr>
            </a:lvl4pPr>
            <a:lvl5pPr marL="1028700" indent="-228600" algn="l" eaLnBrk="0"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5pPr>
            <a:lvl6pPr marL="14859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6pPr>
            <a:lvl7pPr marL="19431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7pPr>
            <a:lvl8pPr marL="24003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8pPr>
            <a:lvl9pPr marL="28575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9pPr>
          </a:lstStyle>
          <a:p>
            <a:pPr algn="ctr" eaLnBrk="1" hangingPunct="1">
              <a:defRPr/>
            </a:pPr>
            <a:r>
              <a:rPr lang="en-US" altLang="en-US" dirty="0" smtClean="0">
                <a:latin typeface="+mn-lt"/>
              </a:rPr>
              <a:t>Average residential bill (5,000 gallons per month or 60,000 gallons per year)</a:t>
            </a:r>
          </a:p>
        </p:txBody>
      </p:sp>
      <p:graphicFrame>
        <p:nvGraphicFramePr>
          <p:cNvPr id="2" name="Object 1"/>
          <p:cNvGraphicFramePr>
            <a:graphicFrameLocks noChangeAspect="1"/>
          </p:cNvGraphicFramePr>
          <p:nvPr>
            <p:extLst>
              <p:ext uri="{D42A27DB-BD31-4B8C-83A1-F6EECF244321}">
                <p14:modId xmlns:p14="http://schemas.microsoft.com/office/powerpoint/2010/main" val="3651898561"/>
              </p:ext>
            </p:extLst>
          </p:nvPr>
        </p:nvGraphicFramePr>
        <p:xfrm>
          <a:off x="231775" y="769938"/>
          <a:ext cx="8448675" cy="5314950"/>
        </p:xfrm>
        <a:graphic>
          <a:graphicData uri="http://schemas.openxmlformats.org/presentationml/2006/ole">
            <mc:AlternateContent xmlns:mc="http://schemas.openxmlformats.org/markup-compatibility/2006">
              <mc:Choice xmlns:v="urn:schemas-microsoft-com:vml" Requires="v">
                <p:oleObj spid="_x0000_s10261" name="Worksheet" r:id="rId4" imgW="8448678" imgH="5314950" progId="Excel.Sheet.12">
                  <p:link updateAutomatic="1"/>
                </p:oleObj>
              </mc:Choice>
              <mc:Fallback>
                <p:oleObj name="Worksheet" r:id="rId4" imgW="8448678" imgH="5314950" progId="Excel.Sheet.12">
                  <p:link updateAutomatic="1"/>
                  <p:pic>
                    <p:nvPicPr>
                      <p:cNvPr id="0" name=""/>
                      <p:cNvPicPr/>
                      <p:nvPr/>
                    </p:nvPicPr>
                    <p:blipFill>
                      <a:blip r:embed="rId5"/>
                      <a:stretch>
                        <a:fillRect/>
                      </a:stretch>
                    </p:blipFill>
                    <p:spPr>
                      <a:xfrm>
                        <a:off x="231775" y="769938"/>
                        <a:ext cx="8448675" cy="531495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op Callout 1 Line"/>
          <p:cNvSpPr>
            <a:spLocks noChangeArrowheads="1"/>
          </p:cNvSpPr>
          <p:nvPr>
            <p:custDataLst>
              <p:tags r:id="rId2"/>
            </p:custDataLst>
          </p:nvPr>
        </p:nvSpPr>
        <p:spPr bwMode="auto">
          <a:xfrm>
            <a:off x="457200" y="5770403"/>
            <a:ext cx="8340725" cy="446087"/>
          </a:xfrm>
          <a:prstGeom prst="rect">
            <a:avLst/>
          </a:prstGeom>
          <a:solidFill>
            <a:srgbClr val="FFFFCC"/>
          </a:solidFill>
          <a:ln>
            <a:noFill/>
          </a:ln>
          <a:effectLst/>
        </p:spPr>
        <p:txBody>
          <a:bodyPr tIns="91440" bIns="91440">
            <a:spAutoFit/>
          </a:bodyPr>
          <a:lstStyle>
            <a:lvl1pPr algn="l" eaLnBrk="0" hangingPunct="0">
              <a:defRPr sz="1400" b="1">
                <a:solidFill>
                  <a:schemeClr val="tx1"/>
                </a:solidFill>
                <a:latin typeface="Arial" charset="0"/>
              </a:defRPr>
            </a:lvl1pPr>
            <a:lvl2pPr marL="1588" indent="455613" algn="l" eaLnBrk="0" hangingPunct="0">
              <a:spcBef>
                <a:spcPct val="40000"/>
              </a:spcBef>
              <a:spcAft>
                <a:spcPct val="0"/>
              </a:spcAft>
              <a:buClr>
                <a:schemeClr val="tx2"/>
              </a:buClr>
              <a:buFont typeface="Wingdings 3" pitchFamily="18" charset="2"/>
              <a:defRPr sz="1400">
                <a:solidFill>
                  <a:schemeClr val="tx1"/>
                </a:solidFill>
                <a:latin typeface="Arial" charset="0"/>
              </a:defRPr>
            </a:lvl2pPr>
            <a:lvl3pPr marL="342900" indent="-227013" algn="l" eaLnBrk="0" hangingPunct="0">
              <a:spcBef>
                <a:spcPct val="20000"/>
              </a:spcBef>
              <a:spcAft>
                <a:spcPct val="0"/>
              </a:spcAft>
              <a:buClr>
                <a:schemeClr val="tx2"/>
              </a:buClr>
              <a:buFont typeface="Wingdings 3" pitchFamily="18" charset="2"/>
              <a:buChar char=""/>
              <a:defRPr sz="1400">
                <a:solidFill>
                  <a:schemeClr val="tx1"/>
                </a:solidFill>
                <a:latin typeface="Arial" charset="0"/>
              </a:defRPr>
            </a:lvl3pPr>
            <a:lvl4pPr marL="685800" indent="-228600" algn="l" eaLnBrk="0" hangingPunct="0">
              <a:spcBef>
                <a:spcPct val="20000"/>
              </a:spcBef>
              <a:spcAft>
                <a:spcPct val="0"/>
              </a:spcAft>
              <a:buClr>
                <a:schemeClr val="tx2"/>
              </a:buClr>
              <a:buSzPct val="80000"/>
              <a:buFont typeface="Wingdings" pitchFamily="2" charset="2"/>
              <a:buChar char="n"/>
              <a:defRPr sz="1400">
                <a:solidFill>
                  <a:schemeClr val="tx1"/>
                </a:solidFill>
                <a:latin typeface="Arial" charset="0"/>
              </a:defRPr>
            </a:lvl4pPr>
            <a:lvl5pPr marL="1028700" indent="-228600" algn="l" eaLnBrk="0"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5pPr>
            <a:lvl6pPr marL="14859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6pPr>
            <a:lvl7pPr marL="19431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7pPr>
            <a:lvl8pPr marL="24003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8pPr>
            <a:lvl9pPr marL="2857500" indent="-228600" eaLnBrk="0" fontAlgn="base" hangingPunct="0">
              <a:spcBef>
                <a:spcPct val="20000"/>
              </a:spcBef>
              <a:spcAft>
                <a:spcPct val="0"/>
              </a:spcAft>
              <a:buClr>
                <a:schemeClr val="tx2"/>
              </a:buClr>
              <a:buSzPct val="80000"/>
              <a:buFont typeface="Wingdings" pitchFamily="2" charset="2"/>
              <a:buChar char="l"/>
              <a:defRPr sz="1400">
                <a:solidFill>
                  <a:schemeClr val="tx1"/>
                </a:solidFill>
                <a:latin typeface="Arial" charset="0"/>
              </a:defRPr>
            </a:lvl9pPr>
          </a:lstStyle>
          <a:p>
            <a:pPr algn="ctr" eaLnBrk="1" hangingPunct="1">
              <a:defRPr/>
            </a:pPr>
            <a:r>
              <a:rPr lang="en-US" altLang="en-US" sz="1700" dirty="0" smtClean="0">
                <a:latin typeface="+mn-lt"/>
              </a:rPr>
              <a:t>Approx. $52.6M in taxpayer savings is projected over the life of the contract</a:t>
            </a:r>
          </a:p>
        </p:txBody>
      </p:sp>
      <p:sp>
        <p:nvSpPr>
          <p:cNvPr id="25603" name="Title 1"/>
          <p:cNvSpPr>
            <a:spLocks noGrp="1"/>
          </p:cNvSpPr>
          <p:nvPr>
            <p:ph type="title"/>
          </p:nvPr>
        </p:nvSpPr>
        <p:spPr>
          <a:xfrm>
            <a:off x="152400" y="609600"/>
            <a:ext cx="8839200" cy="649288"/>
          </a:xfrm>
          <a:ln>
            <a:solidFill>
              <a:srgbClr val="00B0F0"/>
            </a:solidFill>
          </a:ln>
        </p:spPr>
        <p:txBody>
          <a:bodyPr>
            <a:normAutofit/>
          </a:bodyPr>
          <a:lstStyle/>
          <a:p>
            <a:pPr algn="ctr" eaLnBrk="1" hangingPunct="1"/>
            <a:r>
              <a:rPr lang="en-US" altLang="en-US" sz="3000" dirty="0" smtClean="0"/>
              <a:t>Projected Taxpayer Savings over 20 year Contract</a:t>
            </a:r>
          </a:p>
        </p:txBody>
      </p:sp>
      <p:sp>
        <p:nvSpPr>
          <p:cNvPr id="6" name="Slide Number Placeholder 5"/>
          <p:cNvSpPr>
            <a:spLocks noGrp="1"/>
          </p:cNvSpPr>
          <p:nvPr>
            <p:ph type="sldNum" sz="quarter" idx="12"/>
          </p:nvPr>
        </p:nvSpPr>
        <p:spPr>
          <a:xfrm>
            <a:off x="152400" y="6248400"/>
            <a:ext cx="457200" cy="457200"/>
          </a:xfrm>
        </p:spPr>
        <p:txBody>
          <a:bodyPr/>
          <a:lstStyle/>
          <a:p>
            <a:fld id="{FAC3232B-8AC6-4997-9F18-95277163B106}" type="slidenum">
              <a:rPr lang="en-US" smtClean="0"/>
              <a:pPr/>
              <a:t>17</a:t>
            </a:fld>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2269405706"/>
              </p:ext>
            </p:extLst>
          </p:nvPr>
        </p:nvGraphicFramePr>
        <p:xfrm>
          <a:off x="1263650" y="1524000"/>
          <a:ext cx="6616700" cy="3810000"/>
        </p:xfrm>
        <a:graphic>
          <a:graphicData uri="http://schemas.openxmlformats.org/presentationml/2006/ole">
            <mc:AlternateContent xmlns:mc="http://schemas.openxmlformats.org/markup-compatibility/2006">
              <mc:Choice xmlns:v="urn:schemas-microsoft-com:vml" Requires="v">
                <p:oleObj spid="_x0000_s9265" name="Worksheet" r:id="rId4" imgW="5276777" imgH="3038580" progId="Excel.Sheet.12">
                  <p:link updateAutomatic="1"/>
                </p:oleObj>
              </mc:Choice>
              <mc:Fallback>
                <p:oleObj name="Worksheet" r:id="rId4" imgW="5276777" imgH="3038580" progId="Excel.Sheet.12">
                  <p:link updateAutomatic="1"/>
                  <p:pic>
                    <p:nvPicPr>
                      <p:cNvPr id="0" name=""/>
                      <p:cNvPicPr/>
                      <p:nvPr/>
                    </p:nvPicPr>
                    <p:blipFill>
                      <a:blip r:embed="rId5"/>
                      <a:stretch>
                        <a:fillRect/>
                      </a:stretch>
                    </p:blipFill>
                    <p:spPr>
                      <a:xfrm>
                        <a:off x="1263650" y="1524000"/>
                        <a:ext cx="6616700" cy="3810000"/>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p:spPr>
        <p:txBody>
          <a:bodyPr/>
          <a:lstStyle/>
          <a:p>
            <a:r>
              <a:rPr lang="en-US" dirty="0" smtClean="0"/>
              <a:t>General Summary of Benefits</a:t>
            </a:r>
            <a:endParaRPr lang="en-US" dirty="0"/>
          </a:p>
        </p:txBody>
      </p:sp>
      <p:sp>
        <p:nvSpPr>
          <p:cNvPr id="3" name="Content Placeholder 2"/>
          <p:cNvSpPr>
            <a:spLocks noGrp="1"/>
          </p:cNvSpPr>
          <p:nvPr>
            <p:ph sz="quarter" idx="1"/>
          </p:nvPr>
        </p:nvSpPr>
        <p:spPr>
          <a:xfrm>
            <a:off x="914400" y="1143000"/>
            <a:ext cx="7848600" cy="5715000"/>
          </a:xfrm>
        </p:spPr>
        <p:txBody>
          <a:bodyPr>
            <a:normAutofit fontScale="25000" lnSpcReduction="20000"/>
          </a:bodyPr>
          <a:lstStyle/>
          <a:p>
            <a:r>
              <a:rPr lang="en-US" sz="6400" b="1" u="sng" dirty="0" smtClean="0"/>
              <a:t>Increased and modernized Scope of Services </a:t>
            </a:r>
            <a:r>
              <a:rPr lang="en-US" sz="6400" b="1" dirty="0" smtClean="0"/>
              <a:t>– Suez shall operate and maintain the water system according to the Best Management Practices (BMPs) which are established to:  </a:t>
            </a:r>
          </a:p>
          <a:p>
            <a:pPr lvl="1"/>
            <a:r>
              <a:rPr lang="en-US" sz="6400" dirty="0" smtClean="0"/>
              <a:t>Protect the health and welfare of the public and the operating staff.</a:t>
            </a:r>
          </a:p>
          <a:p>
            <a:pPr lvl="1"/>
            <a:r>
              <a:rPr lang="en-US" sz="6400" dirty="0" smtClean="0"/>
              <a:t>Provide potable water that meets drinking water standards.</a:t>
            </a:r>
          </a:p>
          <a:p>
            <a:pPr lvl="1"/>
            <a:r>
              <a:rPr lang="en-US" sz="6400" dirty="0" smtClean="0"/>
              <a:t>Protect the environment.</a:t>
            </a:r>
          </a:p>
          <a:p>
            <a:pPr lvl="1"/>
            <a:r>
              <a:rPr lang="en-US" sz="6400" dirty="0" smtClean="0"/>
              <a:t>Preserve the long-term capability of the distribution system, storage, and treatment services.</a:t>
            </a:r>
          </a:p>
          <a:p>
            <a:pPr lvl="1"/>
            <a:r>
              <a:rPr lang="en-US" sz="6400" dirty="0" smtClean="0"/>
              <a:t>Protect and preserve associated equipment.</a:t>
            </a:r>
          </a:p>
          <a:p>
            <a:pPr lvl="1"/>
            <a:r>
              <a:rPr lang="en-US" sz="6400" dirty="0" smtClean="0"/>
              <a:t>Minimize operational costs to the City.</a:t>
            </a:r>
          </a:p>
          <a:p>
            <a:pPr lvl="1"/>
            <a:endParaRPr lang="en-US" sz="6400" dirty="0" smtClean="0"/>
          </a:p>
          <a:p>
            <a:r>
              <a:rPr lang="en-US" sz="6400" b="1" u="sng" dirty="0" smtClean="0"/>
              <a:t>City maintains full control over and ownership of its water supply system</a:t>
            </a:r>
          </a:p>
          <a:p>
            <a:endParaRPr lang="en-US" sz="6400" b="1" u="sng" dirty="0" smtClean="0"/>
          </a:p>
          <a:p>
            <a:r>
              <a:rPr lang="en-US" sz="6400" b="1" u="sng" dirty="0" smtClean="0"/>
              <a:t>Compliance Assistance</a:t>
            </a:r>
          </a:p>
          <a:p>
            <a:pPr marL="274320" lvl="1" indent="-274320">
              <a:spcBef>
                <a:spcPts val="580"/>
              </a:spcBef>
              <a:buClr>
                <a:schemeClr val="accent1"/>
              </a:buClr>
              <a:buNone/>
            </a:pPr>
            <a:r>
              <a:rPr lang="en-US" sz="6400" dirty="0" smtClean="0"/>
              <a:t>	Suez is partnering with the City to comply with the new Memorandum of Agreement (MOA) between the City and the New Jersey Department of Environmental Protection (NJDEP), which allows the City to approve new water service connections during the construction of the Water Treatment Plant (WTP) filter system upgrade and various other new appurtenances.</a:t>
            </a:r>
          </a:p>
          <a:p>
            <a:pPr>
              <a:buNone/>
            </a:pPr>
            <a:endParaRPr lang="en-US" sz="6400" dirty="0" smtClean="0"/>
          </a:p>
          <a:p>
            <a:r>
              <a:rPr lang="en-US" sz="6400" b="1" u="sng" dirty="0" smtClean="0"/>
              <a:t>Appropriate and clear risk apportionment </a:t>
            </a:r>
          </a:p>
          <a:p>
            <a:pPr>
              <a:buNone/>
            </a:pPr>
            <a:endParaRPr lang="en-US" sz="6400" dirty="0" smtClean="0"/>
          </a:p>
          <a:p>
            <a:r>
              <a:rPr lang="en-US" sz="6400" b="1" u="sng" dirty="0" smtClean="0"/>
              <a:t>Targeted approach to reducing nonrevenue water</a:t>
            </a:r>
          </a:p>
          <a:p>
            <a:pPr>
              <a:buNone/>
            </a:pPr>
            <a:endParaRPr lang="en-US" sz="5200" b="1" dirty="0" smtClean="0"/>
          </a:p>
          <a:p>
            <a:endParaRPr lang="en-US" b="1" dirty="0" smtClean="0"/>
          </a:p>
          <a:p>
            <a:pPr>
              <a:buNone/>
            </a:pP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Summary of Benefits, cont.</a:t>
            </a:r>
            <a:endParaRPr lang="en-US" dirty="0"/>
          </a:p>
        </p:txBody>
      </p:sp>
      <p:sp>
        <p:nvSpPr>
          <p:cNvPr id="3" name="Content Placeholder 2"/>
          <p:cNvSpPr>
            <a:spLocks noGrp="1"/>
          </p:cNvSpPr>
          <p:nvPr>
            <p:ph sz="quarter" idx="1"/>
          </p:nvPr>
        </p:nvSpPr>
        <p:spPr/>
        <p:txBody>
          <a:bodyPr>
            <a:normAutofit fontScale="85000" lnSpcReduction="20000"/>
          </a:bodyPr>
          <a:lstStyle/>
          <a:p>
            <a:pPr lvl="1"/>
            <a:r>
              <a:rPr lang="en-US" sz="2200" b="1" u="sng" dirty="0" smtClean="0"/>
              <a:t>Distribution System Flushing and Fire Flow Test </a:t>
            </a:r>
            <a:r>
              <a:rPr lang="en-US" sz="2200" dirty="0" smtClean="0"/>
              <a:t>– flushing all hydrants and water mains at least one (1) time per year.</a:t>
            </a:r>
          </a:p>
          <a:p>
            <a:pPr lvl="1">
              <a:buNone/>
            </a:pPr>
            <a:endParaRPr lang="en-US" sz="2200" dirty="0" smtClean="0"/>
          </a:p>
          <a:p>
            <a:pPr lvl="1"/>
            <a:r>
              <a:rPr lang="en-US" sz="2200" b="1" u="sng" dirty="0" smtClean="0"/>
              <a:t>Valve Maintenance </a:t>
            </a:r>
            <a:r>
              <a:rPr lang="en-US" sz="2200" dirty="0" smtClean="0"/>
              <a:t>– 20% of the valves are exercised each year so that every valve is exercised once every five (5) years and critical valves shall be exercised on a more frequent basis with the oldest valves in the system exercised within the first 20%.</a:t>
            </a:r>
          </a:p>
          <a:p>
            <a:pPr lvl="1">
              <a:buNone/>
            </a:pPr>
            <a:endParaRPr lang="en-US" sz="2200" dirty="0" smtClean="0"/>
          </a:p>
          <a:p>
            <a:pPr lvl="1"/>
            <a:r>
              <a:rPr lang="en-US" sz="2200" b="1" u="sng" dirty="0" smtClean="0"/>
              <a:t>Geographic Information System (GIS) Database </a:t>
            </a:r>
            <a:r>
              <a:rPr lang="en-US" sz="2200" dirty="0" smtClean="0"/>
              <a:t>– updated version of the GIS mapping of the entire water distribution system.</a:t>
            </a:r>
          </a:p>
          <a:p>
            <a:pPr lvl="1">
              <a:buNone/>
            </a:pPr>
            <a:endParaRPr lang="en-US" sz="2200" dirty="0" smtClean="0"/>
          </a:p>
          <a:p>
            <a:pPr lvl="1"/>
            <a:r>
              <a:rPr lang="en-US" sz="2200" b="1" u="sng" dirty="0" smtClean="0"/>
              <a:t>Capital Improvement Plan (CIP) </a:t>
            </a:r>
            <a:r>
              <a:rPr lang="en-US" sz="2200" dirty="0" smtClean="0"/>
              <a:t>– annual CIP which shall outline the recommended capital improvements for the next five (5) year period and on a rolling basis.</a:t>
            </a:r>
          </a:p>
          <a:p>
            <a:pPr lvl="1">
              <a:buNone/>
            </a:pPr>
            <a:endParaRPr lang="en-US" sz="2200" dirty="0" smtClean="0"/>
          </a:p>
          <a:p>
            <a:pPr lvl="1"/>
            <a:r>
              <a:rPr lang="en-US" sz="2200" b="1" u="sng" dirty="0" smtClean="0"/>
              <a:t>Asset Management Plan (AMP) </a:t>
            </a:r>
            <a:r>
              <a:rPr lang="en-US" sz="2200" dirty="0" smtClean="0"/>
              <a:t>– prepare and submit to the City on an annual basis the AMP which should be closely coordinated with the CIP.  </a:t>
            </a:r>
          </a:p>
          <a:p>
            <a:pPr>
              <a:buNone/>
            </a:pP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Agenda</a:t>
            </a:r>
            <a:endParaRPr lang="en-US" dirty="0"/>
          </a:p>
        </p:txBody>
      </p:sp>
      <p:sp>
        <p:nvSpPr>
          <p:cNvPr id="3" name="Content Placeholder 2"/>
          <p:cNvSpPr>
            <a:spLocks noGrp="1"/>
          </p:cNvSpPr>
          <p:nvPr>
            <p:ph sz="quarter" idx="1"/>
          </p:nvPr>
        </p:nvSpPr>
        <p:spPr>
          <a:xfrm>
            <a:off x="914400" y="1447800"/>
            <a:ext cx="7772400" cy="4953000"/>
          </a:xfrm>
        </p:spPr>
        <p:txBody>
          <a:bodyPr>
            <a:normAutofit fontScale="77500" lnSpcReduction="20000"/>
          </a:bodyPr>
          <a:lstStyle/>
          <a:p>
            <a:r>
              <a:rPr lang="en-US" dirty="0" smtClean="0"/>
              <a:t>Brief Discussion of Procurement Process to date</a:t>
            </a:r>
          </a:p>
          <a:p>
            <a:pPr>
              <a:buNone/>
            </a:pPr>
            <a:endParaRPr lang="en-US" dirty="0" smtClean="0"/>
          </a:p>
          <a:p>
            <a:r>
              <a:rPr lang="en-US" dirty="0" smtClean="0"/>
              <a:t>Explanation of Selection Process for Negotiations</a:t>
            </a:r>
          </a:p>
          <a:p>
            <a:pPr>
              <a:buNone/>
            </a:pPr>
            <a:r>
              <a:rPr lang="en-US" dirty="0" smtClean="0"/>
              <a:t> </a:t>
            </a:r>
          </a:p>
          <a:p>
            <a:r>
              <a:rPr lang="en-US" dirty="0" smtClean="0"/>
              <a:t>Summary of Negotiation Process </a:t>
            </a:r>
          </a:p>
          <a:p>
            <a:pPr>
              <a:buNone/>
            </a:pPr>
            <a:endParaRPr lang="en-US" dirty="0" smtClean="0"/>
          </a:p>
          <a:p>
            <a:r>
              <a:rPr lang="en-US" dirty="0" smtClean="0"/>
              <a:t>Overview of Negotiated Terms and Conditions </a:t>
            </a:r>
          </a:p>
          <a:p>
            <a:pPr>
              <a:buNone/>
            </a:pPr>
            <a:endParaRPr lang="en-US" dirty="0" smtClean="0"/>
          </a:p>
          <a:p>
            <a:r>
              <a:rPr lang="en-US" dirty="0" smtClean="0"/>
              <a:t>Rate and Economic Terms / Information</a:t>
            </a:r>
          </a:p>
          <a:p>
            <a:pPr>
              <a:buNone/>
            </a:pPr>
            <a:endParaRPr lang="en-US" dirty="0" smtClean="0"/>
          </a:p>
          <a:p>
            <a:r>
              <a:rPr lang="en-US" dirty="0" smtClean="0"/>
              <a:t>General Summary of Benefits</a:t>
            </a:r>
          </a:p>
          <a:p>
            <a:pPr>
              <a:buNone/>
            </a:pPr>
            <a:endParaRPr lang="en-US" dirty="0" smtClean="0"/>
          </a:p>
          <a:p>
            <a:r>
              <a:rPr lang="en-US" dirty="0" smtClean="0"/>
              <a:t>City Initiatives</a:t>
            </a:r>
          </a:p>
          <a:p>
            <a:pPr>
              <a:buNone/>
            </a:pPr>
            <a:endParaRPr lang="en-US" dirty="0" smtClean="0"/>
          </a:p>
          <a:p>
            <a:r>
              <a:rPr lang="en-US" dirty="0" smtClean="0"/>
              <a:t>Next Steps / Schedule</a:t>
            </a: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Additional Improvements </a:t>
            </a:r>
            <a:br>
              <a:rPr lang="en-US" dirty="0" smtClean="0"/>
            </a:br>
            <a:r>
              <a:rPr lang="en-US" dirty="0" smtClean="0"/>
              <a:t>Undertaken by the City </a:t>
            </a:r>
            <a:endParaRPr lang="en-US" dirty="0"/>
          </a:p>
        </p:txBody>
      </p:sp>
      <p:sp>
        <p:nvSpPr>
          <p:cNvPr id="3" name="Content Placeholder 2"/>
          <p:cNvSpPr>
            <a:spLocks noGrp="1"/>
          </p:cNvSpPr>
          <p:nvPr>
            <p:ph sz="quarter" idx="1"/>
          </p:nvPr>
        </p:nvSpPr>
        <p:spPr>
          <a:xfrm>
            <a:off x="914400" y="1828800"/>
            <a:ext cx="7772400" cy="4572000"/>
          </a:xfrm>
        </p:spPr>
        <p:txBody>
          <a:bodyPr>
            <a:normAutofit/>
          </a:bodyPr>
          <a:lstStyle/>
          <a:p>
            <a:pPr lvl="1">
              <a:buFont typeface="Arial" panose="020B0604020202020204" pitchFamily="34" charset="0"/>
              <a:buChar char="•"/>
            </a:pPr>
            <a:r>
              <a:rPr lang="en-US" sz="1900" b="1" u="sng" dirty="0" smtClean="0"/>
              <a:t>Purchase of  Water from Middlesex Water Company</a:t>
            </a:r>
            <a:r>
              <a:rPr lang="en-US" sz="1900" u="sng" dirty="0" smtClean="0"/>
              <a:t> </a:t>
            </a:r>
            <a:r>
              <a:rPr lang="en-US" sz="1900" b="1" u="sng" dirty="0" smtClean="0"/>
              <a:t>(MWC)</a:t>
            </a:r>
            <a:r>
              <a:rPr lang="en-US" sz="1900" u="sng" dirty="0" smtClean="0"/>
              <a:t> </a:t>
            </a:r>
            <a:r>
              <a:rPr lang="en-US" sz="1900" dirty="0" smtClean="0"/>
              <a:t>– Suez shall develop, comment on, and implement for the City’s approval a standard operating plan that outlines the purchase of water from MWC in accordance with the City’s current (new) agreement with MWC.</a:t>
            </a:r>
          </a:p>
          <a:p>
            <a:pPr lvl="1">
              <a:buNone/>
            </a:pPr>
            <a:endParaRPr lang="en-US" sz="1900" dirty="0" smtClean="0"/>
          </a:p>
          <a:p>
            <a:pPr lvl="1">
              <a:buFont typeface="Arial" panose="020B0604020202020204" pitchFamily="34" charset="0"/>
              <a:buChar char="•"/>
            </a:pPr>
            <a:r>
              <a:rPr lang="en-US" sz="1900" b="1" u="sng" dirty="0" smtClean="0"/>
              <a:t>New Interconnection Pipeline between MWC and the Rahway WTP</a:t>
            </a:r>
            <a:r>
              <a:rPr lang="en-US" sz="1900" u="sng" dirty="0" smtClean="0"/>
              <a:t> </a:t>
            </a:r>
            <a:r>
              <a:rPr lang="en-US" sz="1900" dirty="0" smtClean="0"/>
              <a:t>– Suez shall be responsible for operating the new interconnection pipeline for purposes of reducing finished water salinity, maintaining water demands during dry seasons, and for emergencies</a:t>
            </a:r>
            <a:endParaRPr lang="en-US" sz="1900"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1143000"/>
          </a:xfrm>
        </p:spPr>
        <p:txBody>
          <a:bodyPr>
            <a:normAutofit fontScale="90000"/>
          </a:bodyPr>
          <a:lstStyle/>
          <a:p>
            <a:pPr algn="ctr"/>
            <a:r>
              <a:rPr lang="en-US" dirty="0" smtClean="0"/>
              <a:t>Additional Improvements </a:t>
            </a:r>
            <a:br>
              <a:rPr lang="en-US" dirty="0" smtClean="0"/>
            </a:br>
            <a:r>
              <a:rPr lang="en-US" dirty="0" smtClean="0"/>
              <a:t>Undertaken by the City, cont.</a:t>
            </a:r>
            <a:endParaRPr lang="en-US" dirty="0"/>
          </a:p>
        </p:txBody>
      </p:sp>
      <p:sp>
        <p:nvSpPr>
          <p:cNvPr id="3" name="Content Placeholder 2"/>
          <p:cNvSpPr>
            <a:spLocks noGrp="1"/>
          </p:cNvSpPr>
          <p:nvPr>
            <p:ph sz="quarter" idx="1"/>
          </p:nvPr>
        </p:nvSpPr>
        <p:spPr>
          <a:xfrm>
            <a:off x="609600" y="1219200"/>
            <a:ext cx="8305800" cy="5562600"/>
          </a:xfrm>
        </p:spPr>
        <p:txBody>
          <a:bodyPr>
            <a:noAutofit/>
          </a:bodyPr>
          <a:lstStyle/>
          <a:p>
            <a:pPr lvl="1">
              <a:buFont typeface="Wingdings" pitchFamily="2" charset="2"/>
              <a:buChar char="Ø"/>
            </a:pPr>
            <a:r>
              <a:rPr lang="en-US" sz="1500" b="1" u="sng" dirty="0" smtClean="0"/>
              <a:t>New membrane filter system</a:t>
            </a:r>
            <a:r>
              <a:rPr lang="en-US" sz="1500" dirty="0" smtClean="0"/>
              <a:t>, which will increase the Plant capacity from five (5) MGD to 7.7 MGD.</a:t>
            </a:r>
          </a:p>
          <a:p>
            <a:pPr lvl="1">
              <a:buNone/>
            </a:pPr>
            <a:endParaRPr lang="en-US" sz="1500" dirty="0" smtClean="0"/>
          </a:p>
          <a:p>
            <a:pPr lvl="1">
              <a:buFont typeface="Wingdings" pitchFamily="2" charset="2"/>
              <a:buChar char="Ø"/>
            </a:pPr>
            <a:r>
              <a:rPr lang="en-US" sz="1500" b="1" u="sng" dirty="0" smtClean="0"/>
              <a:t>Upgrade of instrumentation and control system</a:t>
            </a:r>
            <a:r>
              <a:rPr lang="en-US" sz="1500" dirty="0" smtClean="0"/>
              <a:t>, including the installation of a WTP-wide fiber optic self-healing loop.  </a:t>
            </a:r>
          </a:p>
          <a:p>
            <a:pPr lvl="1">
              <a:buNone/>
            </a:pPr>
            <a:endParaRPr lang="en-US" sz="1500" dirty="0" smtClean="0"/>
          </a:p>
          <a:p>
            <a:pPr lvl="1">
              <a:buFont typeface="Wingdings" pitchFamily="2" charset="2"/>
              <a:buChar char="Ø"/>
            </a:pPr>
            <a:r>
              <a:rPr lang="en-US" sz="1500" b="1" dirty="0" smtClean="0"/>
              <a:t>The existing </a:t>
            </a:r>
            <a:r>
              <a:rPr lang="en-US" sz="1500" b="1" u="sng" dirty="0" smtClean="0"/>
              <a:t>computer servers will be upgraded </a:t>
            </a:r>
            <a:r>
              <a:rPr lang="en-US" sz="1500" dirty="0" smtClean="0"/>
              <a:t>to provide additional redundancy.</a:t>
            </a:r>
          </a:p>
          <a:p>
            <a:pPr lvl="1">
              <a:buNone/>
            </a:pPr>
            <a:endParaRPr lang="en-US" sz="1500" dirty="0" smtClean="0"/>
          </a:p>
          <a:p>
            <a:pPr lvl="1">
              <a:buFont typeface="Wingdings" pitchFamily="2" charset="2"/>
              <a:buChar char="Ø"/>
            </a:pPr>
            <a:r>
              <a:rPr lang="en-US" sz="1500" b="1" u="sng" dirty="0" smtClean="0"/>
              <a:t>Replace the existing residuals pond liner</a:t>
            </a:r>
            <a:r>
              <a:rPr lang="en-US" sz="1500" dirty="0" smtClean="0"/>
              <a:t>.</a:t>
            </a:r>
          </a:p>
          <a:p>
            <a:pPr lvl="1">
              <a:buNone/>
            </a:pPr>
            <a:endParaRPr lang="en-US" sz="1500" dirty="0" smtClean="0"/>
          </a:p>
          <a:p>
            <a:pPr lvl="1">
              <a:buFont typeface="Wingdings" pitchFamily="2" charset="2"/>
              <a:buChar char="Ø"/>
            </a:pPr>
            <a:r>
              <a:rPr lang="en-US" sz="1500" b="1" u="sng" dirty="0" smtClean="0"/>
              <a:t>New backwash transfer pumping station and force main</a:t>
            </a:r>
            <a:r>
              <a:rPr lang="en-US" sz="1500" b="1" dirty="0" smtClean="0"/>
              <a:t> </a:t>
            </a:r>
            <a:r>
              <a:rPr lang="en-US" sz="1500" dirty="0" smtClean="0"/>
              <a:t>to convey discharged backwash waters from the existing Plant and the new membrane filter system.</a:t>
            </a:r>
          </a:p>
          <a:p>
            <a:pPr lvl="1">
              <a:buNone/>
            </a:pPr>
            <a:endParaRPr lang="en-US" sz="1500" dirty="0" smtClean="0"/>
          </a:p>
          <a:p>
            <a:pPr lvl="1">
              <a:buFont typeface="Wingdings" pitchFamily="2" charset="2"/>
              <a:buChar char="Ø"/>
            </a:pPr>
            <a:r>
              <a:rPr lang="en-US" sz="1500" b="1" u="sng" dirty="0" smtClean="0"/>
              <a:t>Upgrade of electrical service </a:t>
            </a:r>
            <a:r>
              <a:rPr lang="en-US" sz="1500" dirty="0" smtClean="0"/>
              <a:t>and certain </a:t>
            </a:r>
            <a:r>
              <a:rPr lang="en-US" sz="1500" b="1" u="sng" dirty="0" smtClean="0"/>
              <a:t>switch gears </a:t>
            </a:r>
            <a:r>
              <a:rPr lang="en-US" sz="1500" dirty="0" smtClean="0"/>
              <a:t>for the new improvements.</a:t>
            </a:r>
          </a:p>
          <a:p>
            <a:pPr lvl="1">
              <a:buNone/>
            </a:pPr>
            <a:endParaRPr lang="en-US" sz="1500" dirty="0" smtClean="0"/>
          </a:p>
          <a:p>
            <a:pPr lvl="1">
              <a:buFont typeface="Wingdings" pitchFamily="2" charset="2"/>
              <a:buChar char="Ø"/>
            </a:pPr>
            <a:r>
              <a:rPr lang="en-US" sz="1500" b="1" u="sng" dirty="0" smtClean="0"/>
              <a:t>A new emergency generator </a:t>
            </a:r>
            <a:r>
              <a:rPr lang="en-US" sz="1500" dirty="0" smtClean="0"/>
              <a:t>to power the entire Plant during emergencies.  Currently, the Plant cannot produce water during a power outage and can only pump a one day supply of stored water.</a:t>
            </a:r>
          </a:p>
          <a:p>
            <a:pPr lvl="1">
              <a:buNone/>
            </a:pPr>
            <a:endParaRPr lang="en-US" sz="1700" dirty="0" smtClean="0"/>
          </a:p>
        </p:txBody>
      </p:sp>
      <p:sp>
        <p:nvSpPr>
          <p:cNvPr id="5" name="Slide Number Placeholder 4"/>
          <p:cNvSpPr>
            <a:spLocks noGrp="1"/>
          </p:cNvSpPr>
          <p:nvPr>
            <p:ph type="sldNum" sz="quarter" idx="12"/>
          </p:nvPr>
        </p:nvSpPr>
        <p:spPr/>
        <p:txBody>
          <a:bodyPr/>
          <a:lstStyle/>
          <a:p>
            <a:fld id="{FAC3232B-8AC6-4997-9F18-95277163B106}"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1143000"/>
          </a:xfrm>
        </p:spPr>
        <p:txBody>
          <a:bodyPr/>
          <a:lstStyle/>
          <a:p>
            <a:pPr algn="ctr"/>
            <a:r>
              <a:rPr lang="en-US" dirty="0" smtClean="0"/>
              <a:t>Next Steps / Schedule</a:t>
            </a:r>
            <a:endParaRPr lang="en-US" dirty="0"/>
          </a:p>
        </p:txBody>
      </p:sp>
      <p:sp>
        <p:nvSpPr>
          <p:cNvPr id="6" name="Slide Number Placeholder 5"/>
          <p:cNvSpPr>
            <a:spLocks noGrp="1"/>
          </p:cNvSpPr>
          <p:nvPr>
            <p:ph type="sldNum" sz="quarter" idx="12"/>
          </p:nvPr>
        </p:nvSpPr>
        <p:spPr>
          <a:xfrm>
            <a:off x="152400" y="6248400"/>
            <a:ext cx="457200" cy="457200"/>
          </a:xfrm>
        </p:spPr>
        <p:txBody>
          <a:bodyPr/>
          <a:lstStyle/>
          <a:p>
            <a:fld id="{FAC3232B-8AC6-4997-9F18-95277163B106}" type="slidenum">
              <a:rPr lang="en-US" smtClean="0"/>
              <a:pPr/>
              <a:t>22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64209230"/>
              </p:ext>
            </p:extLst>
          </p:nvPr>
        </p:nvGraphicFramePr>
        <p:xfrm>
          <a:off x="304800" y="1600200"/>
          <a:ext cx="8560780" cy="4399482"/>
        </p:xfrm>
        <a:graphic>
          <a:graphicData uri="http://schemas.openxmlformats.org/drawingml/2006/table">
            <a:tbl>
              <a:tblPr firstRow="1" bandRow="1">
                <a:tableStyleId>{5C22544A-7EE6-4342-B048-85BDC9FD1C3A}</a:tableStyleId>
              </a:tblPr>
              <a:tblGrid>
                <a:gridCol w="471236"/>
                <a:gridCol w="4816304"/>
                <a:gridCol w="3273240"/>
              </a:tblGrid>
              <a:tr h="345573">
                <a:tc>
                  <a:txBody>
                    <a:bodyPr/>
                    <a:lstStyle/>
                    <a:p>
                      <a:endParaRPr lang="en-US" sz="1300" dirty="0"/>
                    </a:p>
                  </a:txBody>
                  <a:tcPr marL="94247" marR="94247" marT="47122" marB="47122"/>
                </a:tc>
                <a:tc>
                  <a:txBody>
                    <a:bodyPr/>
                    <a:lstStyle/>
                    <a:p>
                      <a:r>
                        <a:rPr lang="en-US" sz="1300" dirty="0" smtClean="0"/>
                        <a:t>Task</a:t>
                      </a:r>
                      <a:endParaRPr lang="en-US" sz="1300" dirty="0"/>
                    </a:p>
                  </a:txBody>
                  <a:tcPr marL="94247" marR="94247" marT="47122" marB="47122"/>
                </a:tc>
                <a:tc>
                  <a:txBody>
                    <a:bodyPr/>
                    <a:lstStyle/>
                    <a:p>
                      <a:r>
                        <a:rPr lang="en-US" sz="1300" dirty="0" smtClean="0"/>
                        <a:t>Date</a:t>
                      </a:r>
                      <a:endParaRPr lang="en-US" sz="1300" dirty="0"/>
                    </a:p>
                  </a:txBody>
                  <a:tcPr marL="94247" marR="94247" marT="47122" marB="47122"/>
                </a:tc>
              </a:tr>
              <a:tr h="345573">
                <a:tc>
                  <a:txBody>
                    <a:bodyPr/>
                    <a:lstStyle/>
                    <a:p>
                      <a:r>
                        <a:rPr lang="en-US" sz="1300" dirty="0" smtClean="0"/>
                        <a:t>1</a:t>
                      </a:r>
                      <a:endParaRPr lang="en-US" sz="1300" dirty="0"/>
                    </a:p>
                  </a:txBody>
                  <a:tcPr marL="94247" marR="94247" marT="47122" marB="47122"/>
                </a:tc>
                <a:tc>
                  <a:txBody>
                    <a:bodyPr/>
                    <a:lstStyle/>
                    <a:p>
                      <a:r>
                        <a:rPr lang="en-US" sz="1300" dirty="0" smtClean="0"/>
                        <a:t>Hold New</a:t>
                      </a:r>
                      <a:r>
                        <a:rPr lang="en-US" sz="1300" baseline="0" dirty="0" smtClean="0"/>
                        <a:t> </a:t>
                      </a:r>
                      <a:r>
                        <a:rPr lang="en-US" sz="1300" dirty="0" smtClean="0"/>
                        <a:t>Public Hearing </a:t>
                      </a:r>
                      <a:endParaRPr lang="en-US" sz="1300" dirty="0"/>
                    </a:p>
                  </a:txBody>
                  <a:tcPr marL="94247" marR="94247" marT="47122" marB="47122"/>
                </a:tc>
                <a:tc>
                  <a:txBody>
                    <a:bodyPr/>
                    <a:lstStyle/>
                    <a:p>
                      <a:r>
                        <a:rPr lang="en-US" sz="1300" dirty="0" smtClean="0"/>
                        <a:t>January</a:t>
                      </a:r>
                      <a:r>
                        <a:rPr lang="en-US" sz="1300" baseline="0" dirty="0" smtClean="0"/>
                        <a:t> 26</a:t>
                      </a:r>
                      <a:r>
                        <a:rPr lang="en-US" sz="1300" dirty="0" smtClean="0"/>
                        <a:t>, 2017 @ 6:30 pm</a:t>
                      </a:r>
                      <a:endParaRPr lang="en-US" sz="1300" dirty="0"/>
                    </a:p>
                  </a:txBody>
                  <a:tcPr marL="94247" marR="94247" marT="47122" marB="47122"/>
                </a:tc>
              </a:tr>
              <a:tr h="450292">
                <a:tc>
                  <a:txBody>
                    <a:bodyPr/>
                    <a:lstStyle/>
                    <a:p>
                      <a:r>
                        <a:rPr lang="en-US" sz="1300" dirty="0" smtClean="0"/>
                        <a:t>2</a:t>
                      </a:r>
                      <a:endParaRPr lang="en-US" sz="1300" dirty="0"/>
                    </a:p>
                  </a:txBody>
                  <a:tcPr marL="94247" marR="94247" marT="47122" marB="47122"/>
                </a:tc>
                <a:tc>
                  <a:txBody>
                    <a:bodyPr/>
                    <a:lstStyle/>
                    <a:p>
                      <a:r>
                        <a:rPr lang="en-US" sz="1300" dirty="0" smtClean="0"/>
                        <a:t>Hold open</a:t>
                      </a:r>
                      <a:r>
                        <a:rPr lang="en-US" sz="1300" baseline="0" dirty="0" smtClean="0"/>
                        <a:t> public comment for seven days following the public hearing</a:t>
                      </a:r>
                      <a:endParaRPr lang="en-US" sz="1300" dirty="0"/>
                    </a:p>
                  </a:txBody>
                  <a:tcPr marL="94247" marR="94247" marT="47122" marB="47122"/>
                </a:tc>
                <a:tc>
                  <a:txBody>
                    <a:bodyPr/>
                    <a:lstStyle/>
                    <a:p>
                      <a:r>
                        <a:rPr lang="en-US" sz="1300" baseline="0" dirty="0" smtClean="0"/>
                        <a:t>February 2, 2017</a:t>
                      </a:r>
                      <a:endParaRPr lang="en-US" sz="1300" dirty="0"/>
                    </a:p>
                  </a:txBody>
                  <a:tcPr marL="94247" marR="94247" marT="47122" marB="47122"/>
                </a:tc>
              </a:tr>
              <a:tr h="424112">
                <a:tc>
                  <a:txBody>
                    <a:bodyPr/>
                    <a:lstStyle/>
                    <a:p>
                      <a:r>
                        <a:rPr lang="en-US" sz="1300" dirty="0" smtClean="0"/>
                        <a:t>3</a:t>
                      </a:r>
                      <a:endParaRPr lang="en-US" sz="1300" dirty="0"/>
                    </a:p>
                  </a:txBody>
                  <a:tcPr marL="94247" marR="94247" marT="47122" marB="4712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Prepare Ordinance for City Approving Services</a:t>
                      </a:r>
                      <a:r>
                        <a:rPr lang="en-US" sz="1300" baseline="0" dirty="0" smtClean="0"/>
                        <a:t> Agreement </a:t>
                      </a:r>
                      <a:endParaRPr lang="en-US" sz="1300" dirty="0" smtClean="0"/>
                    </a:p>
                  </a:txBody>
                  <a:tcPr marL="94247" marR="94247" marT="47122" marB="47122"/>
                </a:tc>
                <a:tc>
                  <a:txBody>
                    <a:bodyPr/>
                    <a:lstStyle/>
                    <a:p>
                      <a:r>
                        <a:rPr lang="en-US" sz="1300" dirty="0" smtClean="0"/>
                        <a:t>February, 2017</a:t>
                      </a:r>
                      <a:endParaRPr lang="en-US" sz="1300" dirty="0"/>
                    </a:p>
                  </a:txBody>
                  <a:tcPr marL="94247" marR="94247" marT="47122" marB="47122"/>
                </a:tc>
              </a:tr>
              <a:tr h="480553">
                <a:tc>
                  <a:txBody>
                    <a:bodyPr/>
                    <a:lstStyle/>
                    <a:p>
                      <a:r>
                        <a:rPr lang="en-US" sz="1300" dirty="0" smtClean="0"/>
                        <a:t>4</a:t>
                      </a:r>
                      <a:endParaRPr lang="en-US" sz="1300" dirty="0"/>
                    </a:p>
                  </a:txBody>
                  <a:tcPr marL="94247" marR="94247" marT="47122" marB="4712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Prepare Hearing Report</a:t>
                      </a:r>
                    </a:p>
                  </a:txBody>
                  <a:tcPr marL="94247" marR="94247" marT="47122" marB="47122"/>
                </a:tc>
                <a:tc>
                  <a:txBody>
                    <a:bodyPr/>
                    <a:lstStyle/>
                    <a:p>
                      <a:r>
                        <a:rPr lang="en-US" sz="1300" dirty="0" smtClean="0"/>
                        <a:t>February</a:t>
                      </a:r>
                      <a:r>
                        <a:rPr lang="en-US" sz="1300" baseline="0" dirty="0" smtClean="0"/>
                        <a:t> 2</a:t>
                      </a:r>
                      <a:r>
                        <a:rPr lang="en-US" sz="1300" dirty="0" smtClean="0"/>
                        <a:t>, 2017</a:t>
                      </a:r>
                      <a:endParaRPr lang="en-US" sz="1300" dirty="0"/>
                    </a:p>
                  </a:txBody>
                  <a:tcPr marL="94247" marR="94247" marT="47122" marB="47122"/>
                </a:tc>
              </a:tr>
              <a:tr h="345573">
                <a:tc>
                  <a:txBody>
                    <a:bodyPr/>
                    <a:lstStyle/>
                    <a:p>
                      <a:r>
                        <a:rPr lang="en-US" sz="1300" dirty="0" smtClean="0"/>
                        <a:t>5</a:t>
                      </a:r>
                      <a:endParaRPr lang="en-US" sz="1300" dirty="0"/>
                    </a:p>
                  </a:txBody>
                  <a:tcPr marL="94247" marR="94247" marT="47122" marB="4712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City to introduce</a:t>
                      </a:r>
                      <a:r>
                        <a:rPr lang="en-US" sz="1300" baseline="0" dirty="0" smtClean="0"/>
                        <a:t> Ordinance </a:t>
                      </a:r>
                      <a:endParaRPr lang="en-US" sz="1300" dirty="0" smtClean="0"/>
                    </a:p>
                  </a:txBody>
                  <a:tcPr marL="94247" marR="94247" marT="47122" marB="47122"/>
                </a:tc>
                <a:tc>
                  <a:txBody>
                    <a:bodyPr/>
                    <a:lstStyle/>
                    <a:p>
                      <a:r>
                        <a:rPr lang="en-US" sz="1300" dirty="0" smtClean="0"/>
                        <a:t>February</a:t>
                      </a:r>
                      <a:r>
                        <a:rPr lang="en-US" sz="1300" baseline="0" dirty="0" smtClean="0"/>
                        <a:t> 7</a:t>
                      </a:r>
                      <a:r>
                        <a:rPr lang="en-US" sz="1300" dirty="0" smtClean="0"/>
                        <a:t>, 2017</a:t>
                      </a:r>
                      <a:endParaRPr lang="en-US" sz="1300" dirty="0"/>
                    </a:p>
                  </a:txBody>
                  <a:tcPr marL="94247" marR="94247" marT="47122" marB="47122"/>
                </a:tc>
              </a:tr>
              <a:tr h="699379">
                <a:tc>
                  <a:txBody>
                    <a:bodyPr/>
                    <a:lstStyle/>
                    <a:p>
                      <a:r>
                        <a:rPr lang="en-US" sz="1300" dirty="0" smtClean="0"/>
                        <a:t>6</a:t>
                      </a:r>
                      <a:endParaRPr lang="en-US" sz="1300" dirty="0"/>
                    </a:p>
                  </a:txBody>
                  <a:tcPr marL="94247" marR="94247" marT="47122" marB="4712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Submit Hearing Report and applications to Agencies</a:t>
                      </a:r>
                      <a:r>
                        <a:rPr lang="en-US" sz="1300" baseline="0" dirty="0" smtClean="0"/>
                        <a:t> for Review (DEP, LFB and BPU)</a:t>
                      </a:r>
                      <a:endParaRPr lang="en-US" sz="1300" dirty="0" smtClean="0"/>
                    </a:p>
                    <a:p>
                      <a:endParaRPr lang="en-US" sz="1300" dirty="0"/>
                    </a:p>
                  </a:txBody>
                  <a:tcPr marL="94247" marR="94247" marT="47122" marB="47122"/>
                </a:tc>
                <a:tc>
                  <a:txBody>
                    <a:bodyPr/>
                    <a:lstStyle/>
                    <a:p>
                      <a:r>
                        <a:rPr lang="en-US" sz="1300" baseline="0" dirty="0" smtClean="0"/>
                        <a:t>February 13, 2017</a:t>
                      </a:r>
                      <a:endParaRPr lang="en-US" sz="1300" dirty="0"/>
                    </a:p>
                  </a:txBody>
                  <a:tcPr marL="94247" marR="94247" marT="47122" marB="47122"/>
                </a:tc>
              </a:tr>
              <a:tr h="321572">
                <a:tc>
                  <a:txBody>
                    <a:bodyPr/>
                    <a:lstStyle/>
                    <a:p>
                      <a:r>
                        <a:rPr lang="en-US" sz="1300" dirty="0" smtClean="0"/>
                        <a:t>7</a:t>
                      </a:r>
                      <a:endParaRPr lang="en-US" sz="1300" dirty="0"/>
                    </a:p>
                  </a:txBody>
                  <a:tcPr marL="94247" marR="94247" marT="47122" marB="47122"/>
                </a:tc>
                <a:tc>
                  <a:txBody>
                    <a:bodyPr/>
                    <a:lstStyle/>
                    <a:p>
                      <a:r>
                        <a:rPr lang="en-US" sz="1300" dirty="0" smtClean="0"/>
                        <a:t>Obtain Agency Approvals </a:t>
                      </a:r>
                      <a:endParaRPr lang="en-US" sz="1300" dirty="0"/>
                    </a:p>
                  </a:txBody>
                  <a:tcPr marL="94247" marR="94247" marT="47122" marB="47122"/>
                </a:tc>
                <a:tc>
                  <a:txBody>
                    <a:bodyPr/>
                    <a:lstStyle/>
                    <a:p>
                      <a:r>
                        <a:rPr lang="en-US" sz="1300" baseline="0" dirty="0" smtClean="0"/>
                        <a:t>March 2017 </a:t>
                      </a:r>
                      <a:r>
                        <a:rPr lang="en-US" sz="1300" dirty="0" smtClean="0"/>
                        <a:t>(LFB)</a:t>
                      </a:r>
                      <a:r>
                        <a:rPr lang="en-US" sz="1300" baseline="0" dirty="0" smtClean="0"/>
                        <a:t> April 2017 (DEP/BPU)</a:t>
                      </a:r>
                      <a:endParaRPr lang="en-US" sz="1300" dirty="0"/>
                    </a:p>
                  </a:txBody>
                  <a:tcPr marL="94247" marR="94247" marT="47122" marB="47122"/>
                </a:tc>
              </a:tr>
              <a:tr h="497667">
                <a:tc>
                  <a:txBody>
                    <a:bodyPr/>
                    <a:lstStyle/>
                    <a:p>
                      <a:r>
                        <a:rPr lang="en-US" sz="1300" dirty="0" smtClean="0"/>
                        <a:t>8</a:t>
                      </a:r>
                      <a:endParaRPr lang="en-US" sz="1300" dirty="0"/>
                    </a:p>
                  </a:txBody>
                  <a:tcPr marL="94247" marR="94247" marT="47122" marB="47122"/>
                </a:tc>
                <a:tc>
                  <a:txBody>
                    <a:bodyPr/>
                    <a:lstStyle/>
                    <a:p>
                      <a:r>
                        <a:rPr lang="en-US" sz="1300" dirty="0" smtClean="0"/>
                        <a:t>City</a:t>
                      </a:r>
                      <a:r>
                        <a:rPr lang="en-US" sz="1300" baseline="0" dirty="0" smtClean="0"/>
                        <a:t> to conduct Second Reading and adopt Ordinance approving Services Agreement </a:t>
                      </a:r>
                      <a:endParaRPr lang="en-US" sz="1300" dirty="0"/>
                    </a:p>
                  </a:txBody>
                  <a:tcPr marL="94247" marR="94247" marT="47122" marB="47122"/>
                </a:tc>
                <a:tc>
                  <a:txBody>
                    <a:bodyPr/>
                    <a:lstStyle/>
                    <a:p>
                      <a:r>
                        <a:rPr lang="en-US" sz="1300" dirty="0" smtClean="0"/>
                        <a:t>April</a:t>
                      </a:r>
                      <a:r>
                        <a:rPr lang="en-US" sz="1300" baseline="0" dirty="0" smtClean="0"/>
                        <a:t> 2017</a:t>
                      </a:r>
                      <a:endParaRPr lang="en-US" sz="1300" dirty="0"/>
                    </a:p>
                  </a:txBody>
                  <a:tcPr marL="94247" marR="94247" marT="47122" marB="47122"/>
                </a:tc>
              </a:tr>
              <a:tr h="489188">
                <a:tc>
                  <a:txBody>
                    <a:bodyPr/>
                    <a:lstStyle/>
                    <a:p>
                      <a:r>
                        <a:rPr lang="en-US" sz="1300" dirty="0" smtClean="0"/>
                        <a:t>9</a:t>
                      </a:r>
                      <a:endParaRPr lang="en-US" sz="1300" dirty="0"/>
                    </a:p>
                  </a:txBody>
                  <a:tcPr marL="94247" marR="94247" marT="47122" marB="47122"/>
                </a:tc>
                <a:tc>
                  <a:txBody>
                    <a:bodyPr/>
                    <a:lstStyle/>
                    <a:p>
                      <a:r>
                        <a:rPr lang="en-US" sz="1300" dirty="0" smtClean="0"/>
                        <a:t>Effective Date of Services</a:t>
                      </a:r>
                      <a:r>
                        <a:rPr lang="en-US" sz="1300" baseline="0" dirty="0" smtClean="0"/>
                        <a:t> Agreement </a:t>
                      </a:r>
                      <a:endParaRPr lang="en-US" sz="1300" dirty="0"/>
                    </a:p>
                  </a:txBody>
                  <a:tcPr marL="94247" marR="94247" marT="47122" marB="47122"/>
                </a:tc>
                <a:tc>
                  <a:txBody>
                    <a:bodyPr/>
                    <a:lstStyle/>
                    <a:p>
                      <a:r>
                        <a:rPr lang="en-US" sz="1300" dirty="0" smtClean="0"/>
                        <a:t>May 1, 2017</a:t>
                      </a:r>
                      <a:endParaRPr lang="en-US" sz="1300" dirty="0"/>
                    </a:p>
                  </a:txBody>
                  <a:tcPr marL="94247" marR="94247" marT="47122" marB="47122"/>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City of Rahway</a:t>
            </a:r>
            <a:br>
              <a:rPr lang="en-US" dirty="0" smtClean="0"/>
            </a:br>
            <a:r>
              <a:rPr lang="en-US" dirty="0" smtClean="0"/>
              <a:t>Overall Goal </a:t>
            </a:r>
            <a:endParaRPr lang="en-US" dirty="0"/>
          </a:p>
        </p:txBody>
      </p:sp>
      <p:sp>
        <p:nvSpPr>
          <p:cNvPr id="3" name="Content Placeholder 2"/>
          <p:cNvSpPr>
            <a:spLocks noGrp="1"/>
          </p:cNvSpPr>
          <p:nvPr>
            <p:ph sz="quarter" idx="1"/>
          </p:nvPr>
        </p:nvSpPr>
        <p:spPr>
          <a:ln>
            <a:solidFill>
              <a:srgbClr val="00B0F0"/>
            </a:solidFill>
          </a:ln>
        </p:spPr>
        <p:txBody>
          <a:bodyPr/>
          <a:lstStyle/>
          <a:p>
            <a:pPr algn="ctr">
              <a:buNone/>
            </a:pPr>
            <a:r>
              <a:rPr lang="en-US" dirty="0" smtClean="0"/>
              <a:t>Obtain a new Operation and Management Services Agreement with a highly qualified firm that incorporates a modern and cost effective scope of services that, when combined with on-going efforts of the City to construct a new water supply interconnect and a new water filtration system at its water supply and treatment facility, will provide the residents of Rahway with reliable and efficient water supply infrastructure while maintaining a reasonable and affordable rate structure.</a:t>
            </a: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lstStyle/>
          <a:p>
            <a:pPr algn="ctr"/>
            <a:r>
              <a:rPr lang="en-US" dirty="0" smtClean="0"/>
              <a:t>Procurement Process To Date</a:t>
            </a:r>
            <a:endParaRPr lang="en-US"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833450523"/>
              </p:ext>
            </p:extLst>
          </p:nvPr>
        </p:nvGraphicFramePr>
        <p:xfrm>
          <a:off x="609600" y="1066805"/>
          <a:ext cx="8229600" cy="5473495"/>
        </p:xfrm>
        <a:graphic>
          <a:graphicData uri="http://schemas.openxmlformats.org/drawingml/2006/table">
            <a:tbl>
              <a:tblPr firstRow="1" bandRow="1">
                <a:tableStyleId>{5C22544A-7EE6-4342-B048-85BDC9FD1C3A}</a:tableStyleId>
              </a:tblPr>
              <a:tblGrid>
                <a:gridCol w="403411"/>
                <a:gridCol w="3711389"/>
                <a:gridCol w="4114800"/>
              </a:tblGrid>
              <a:tr h="351692">
                <a:tc gridSpan="2">
                  <a:txBody>
                    <a:bodyPr/>
                    <a:lstStyle/>
                    <a:p>
                      <a:pPr marL="0" algn="ctr" rtl="0" eaLnBrk="1" latinLnBrk="0" hangingPunct="1"/>
                      <a:r>
                        <a:rPr kumimoji="0" lang="en-US" b="1" kern="1200" dirty="0" smtClean="0">
                          <a:solidFill>
                            <a:schemeClr val="lt1"/>
                          </a:solidFill>
                          <a:latin typeface="+mn-lt"/>
                          <a:ea typeface="+mn-ea"/>
                          <a:cs typeface="+mn-cs"/>
                        </a:rPr>
                        <a:t>Event </a:t>
                      </a:r>
                      <a:endParaRPr kumimoji="0" lang="en-US" b="1" kern="1200" dirty="0">
                        <a:solidFill>
                          <a:schemeClr val="lt1"/>
                        </a:solidFill>
                        <a:latin typeface="+mn-lt"/>
                        <a:ea typeface="+mn-ea"/>
                        <a:cs typeface="+mn-cs"/>
                      </a:endParaRPr>
                    </a:p>
                  </a:txBody>
                  <a:tcPr/>
                </a:tc>
                <a:tc hMerge="1">
                  <a:txBody>
                    <a:bodyPr/>
                    <a:lstStyle/>
                    <a:p>
                      <a:endParaRPr lang="en-US"/>
                    </a:p>
                  </a:txBody>
                  <a:tcPr/>
                </a:tc>
                <a:tc>
                  <a:txBody>
                    <a:bodyPr/>
                    <a:lstStyle/>
                    <a:p>
                      <a:pPr algn="ctr"/>
                      <a:r>
                        <a:rPr lang="en-US" dirty="0" smtClean="0"/>
                        <a:t>Date</a:t>
                      </a:r>
                      <a:endParaRPr lang="en-US" dirty="0"/>
                    </a:p>
                  </a:txBody>
                  <a:tcPr/>
                </a:tc>
              </a:tr>
              <a:tr h="498230">
                <a:tc>
                  <a:txBody>
                    <a:bodyPr/>
                    <a:lstStyle/>
                    <a:p>
                      <a:r>
                        <a:rPr lang="en-US" sz="1400" dirty="0" smtClean="0"/>
                        <a:t>1</a:t>
                      </a:r>
                      <a:endParaRPr lang="en-US" sz="1400" dirty="0"/>
                    </a:p>
                  </a:txBody>
                  <a:tcPr/>
                </a:tc>
                <a:tc>
                  <a:txBody>
                    <a:bodyPr/>
                    <a:lstStyle/>
                    <a:p>
                      <a:r>
                        <a:rPr lang="en-US" sz="1400" dirty="0" smtClean="0"/>
                        <a:t>Retain</a:t>
                      </a:r>
                      <a:r>
                        <a:rPr lang="en-US" sz="1400" baseline="0" dirty="0" smtClean="0"/>
                        <a:t> Professional Team and Develop RFP/RFQ document</a:t>
                      </a:r>
                      <a:endParaRPr lang="en-US" sz="1400" dirty="0"/>
                    </a:p>
                  </a:txBody>
                  <a:tcPr/>
                </a:tc>
                <a:tc>
                  <a:txBody>
                    <a:bodyPr/>
                    <a:lstStyle/>
                    <a:p>
                      <a:r>
                        <a:rPr lang="en-US" sz="1400" dirty="0" smtClean="0"/>
                        <a:t>April 2014 to April 2015</a:t>
                      </a:r>
                      <a:endParaRPr lang="en-US" sz="1400" dirty="0"/>
                    </a:p>
                  </a:txBody>
                  <a:tcPr/>
                </a:tc>
              </a:tr>
              <a:tr h="335275">
                <a:tc>
                  <a:txBody>
                    <a:bodyPr/>
                    <a:lstStyle/>
                    <a:p>
                      <a:r>
                        <a:rPr lang="en-US" sz="1400" dirty="0" smtClean="0"/>
                        <a:t>2</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Issue RFQ/RFP</a:t>
                      </a:r>
                    </a:p>
                  </a:txBody>
                  <a:tcPr/>
                </a:tc>
                <a:tc>
                  <a:txBody>
                    <a:bodyPr/>
                    <a:lstStyle/>
                    <a:p>
                      <a:r>
                        <a:rPr lang="en-US" sz="1400" dirty="0" smtClean="0"/>
                        <a:t>April 30, 2015</a:t>
                      </a:r>
                    </a:p>
                  </a:txBody>
                  <a:tcPr/>
                </a:tc>
              </a:tr>
              <a:tr h="304800">
                <a:tc>
                  <a:txBody>
                    <a:bodyPr/>
                    <a:lstStyle/>
                    <a:p>
                      <a:r>
                        <a:rPr lang="en-US" sz="1400" dirty="0" smtClean="0"/>
                        <a:t>3</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Pre-Proposal Conference</a:t>
                      </a:r>
                    </a:p>
                    <a:p>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May 14, 2015</a:t>
                      </a:r>
                    </a:p>
                    <a:p>
                      <a:endParaRPr lang="en-US" sz="1400" dirty="0"/>
                    </a:p>
                  </a:txBody>
                  <a:tcPr/>
                </a:tc>
              </a:tr>
              <a:tr h="396240">
                <a:tc>
                  <a:txBody>
                    <a:bodyPr/>
                    <a:lstStyle/>
                    <a:p>
                      <a:r>
                        <a:rPr lang="en-US" sz="1400" dirty="0" smtClean="0"/>
                        <a:t>4</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Site Tours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May 14 &amp; 15, 2015</a:t>
                      </a:r>
                    </a:p>
                  </a:txBody>
                  <a:tcPr/>
                </a:tc>
              </a:tr>
              <a:tr h="498230">
                <a:tc>
                  <a:txBody>
                    <a:bodyPr/>
                    <a:lstStyle/>
                    <a:p>
                      <a:r>
                        <a:rPr lang="en-US" sz="1400" dirty="0" smtClean="0"/>
                        <a:t>5</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Development of Evaluation Matrix</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May 14, 2015</a:t>
                      </a:r>
                    </a:p>
                  </a:txBody>
                  <a:tcPr/>
                </a:tc>
              </a:tr>
              <a:tr h="350520">
                <a:tc>
                  <a:txBody>
                    <a:bodyPr/>
                    <a:lstStyle/>
                    <a:p>
                      <a:r>
                        <a:rPr lang="en-US" sz="1400" dirty="0" smtClean="0"/>
                        <a:t>6</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Receipt of Proposals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August 7, 2015</a:t>
                      </a:r>
                    </a:p>
                  </a:txBody>
                  <a:tcPr/>
                </a:tc>
              </a:tr>
              <a:tr h="498230">
                <a:tc>
                  <a:txBody>
                    <a:bodyPr/>
                    <a:lstStyle/>
                    <a:p>
                      <a:r>
                        <a:rPr lang="en-US" sz="1400" dirty="0" smtClean="0"/>
                        <a:t>7</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Interviews of Respondents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August 31, 2015</a:t>
                      </a:r>
                    </a:p>
                  </a:txBody>
                  <a:tcPr/>
                </a:tc>
              </a:tr>
              <a:tr h="498230">
                <a:tc>
                  <a:txBody>
                    <a:bodyPr/>
                    <a:lstStyle/>
                    <a:p>
                      <a:r>
                        <a:rPr lang="en-US" sz="1400" dirty="0" smtClean="0"/>
                        <a:t>8</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Selection of Suez for Negotiations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September 29, 2015</a:t>
                      </a:r>
                    </a:p>
                  </a:txBody>
                  <a:tcPr/>
                </a:tc>
              </a:tr>
              <a:tr h="498230">
                <a:tc>
                  <a:txBody>
                    <a:bodyPr/>
                    <a:lstStyle/>
                    <a:p>
                      <a:r>
                        <a:rPr lang="en-US" sz="1400" dirty="0" smtClean="0"/>
                        <a:t>9</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Negotiations</a:t>
                      </a:r>
                    </a:p>
                  </a:txBody>
                  <a:tcPr/>
                </a:tc>
                <a:tc>
                  <a:txBody>
                    <a:bodyPr/>
                    <a:lstStyle/>
                    <a:p>
                      <a:r>
                        <a:rPr lang="en-US" sz="1400" dirty="0" smtClean="0"/>
                        <a:t>October 2015</a:t>
                      </a:r>
                    </a:p>
                  </a:txBody>
                  <a:tcPr/>
                </a:tc>
              </a:tr>
              <a:tr h="498230">
                <a:tc>
                  <a:txBody>
                    <a:bodyPr/>
                    <a:lstStyle/>
                    <a:p>
                      <a:r>
                        <a:rPr lang="en-US" sz="1400" dirty="0" smtClean="0"/>
                        <a:t>10</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Completion of Negotiation Process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May 2016</a:t>
                      </a:r>
                    </a:p>
                  </a:txBody>
                  <a:tcPr/>
                </a:tc>
              </a:tr>
              <a:tr h="498230">
                <a:tc>
                  <a:txBody>
                    <a:bodyPr/>
                    <a:lstStyle/>
                    <a:p>
                      <a:r>
                        <a:rPr lang="en-US" sz="1400" dirty="0" smtClean="0"/>
                        <a:t>11</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Issue Notice of Public Hearing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January 11, 2017</a:t>
                      </a:r>
                    </a:p>
                  </a:txBody>
                  <a:tcPr/>
                </a:tc>
              </a:tr>
            </a:tbl>
          </a:graphicData>
        </a:graphic>
      </p:graphicFrame>
      <p:sp>
        <p:nvSpPr>
          <p:cNvPr id="5" name="Slide Number Placeholder 4"/>
          <p:cNvSpPr>
            <a:spLocks noGrp="1"/>
          </p:cNvSpPr>
          <p:nvPr>
            <p:ph type="sldNum" sz="quarter" idx="12"/>
          </p:nvPr>
        </p:nvSpPr>
        <p:spPr>
          <a:xfrm>
            <a:off x="152400" y="6248400"/>
            <a:ext cx="457200" cy="457200"/>
          </a:xfrm>
        </p:spPr>
        <p:txBody>
          <a:bodyPr/>
          <a:lstStyle/>
          <a:p>
            <a:fld id="{FAC3232B-8AC6-4997-9F18-95277163B106}"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7772400" cy="1143000"/>
          </a:xfrm>
        </p:spPr>
        <p:txBody>
          <a:bodyPr/>
          <a:lstStyle/>
          <a:p>
            <a:pPr algn="ctr"/>
            <a:r>
              <a:rPr lang="en-US" dirty="0" smtClean="0"/>
              <a:t>Proposal Options</a:t>
            </a:r>
            <a:endParaRPr lang="en-US" dirty="0"/>
          </a:p>
        </p:txBody>
      </p:sp>
      <p:sp>
        <p:nvSpPr>
          <p:cNvPr id="5" name="Content Placeholder 4"/>
          <p:cNvSpPr>
            <a:spLocks noGrp="1"/>
          </p:cNvSpPr>
          <p:nvPr>
            <p:ph sz="quarter" idx="1"/>
          </p:nvPr>
        </p:nvSpPr>
        <p:spPr>
          <a:xfrm>
            <a:off x="533400" y="1447800"/>
            <a:ext cx="8382000" cy="4572000"/>
          </a:xfrm>
        </p:spPr>
        <p:txBody>
          <a:bodyPr>
            <a:normAutofit fontScale="92500" lnSpcReduction="10000"/>
          </a:bodyPr>
          <a:lstStyle/>
          <a:p>
            <a:r>
              <a:rPr lang="en-US" b="1" dirty="0" smtClean="0"/>
              <a:t>Proposal Option 1 – Respondents </a:t>
            </a:r>
            <a:r>
              <a:rPr lang="en-US" b="1" u="sng" dirty="0" smtClean="0"/>
              <a:t>MUST</a:t>
            </a:r>
            <a:r>
              <a:rPr lang="en-US" b="1" dirty="0" smtClean="0"/>
              <a:t> propose on Options 1 and 2.</a:t>
            </a:r>
          </a:p>
          <a:p>
            <a:pPr>
              <a:buNone/>
            </a:pPr>
            <a:endParaRPr lang="en-US" b="1" dirty="0" smtClean="0"/>
          </a:p>
          <a:p>
            <a:pPr lvl="1"/>
            <a:r>
              <a:rPr lang="en-US" dirty="0" smtClean="0"/>
              <a:t>The scope of Services to be provided under Proposal Option 1 shall include the management, operation, maintenance and repair of the Water Supply System only.</a:t>
            </a:r>
          </a:p>
          <a:p>
            <a:pPr lvl="1">
              <a:buNone/>
            </a:pPr>
            <a:endParaRPr lang="en-US" dirty="0" smtClean="0"/>
          </a:p>
          <a:p>
            <a:r>
              <a:rPr lang="en-US" b="1" dirty="0" smtClean="0"/>
              <a:t>Proposal Option 2 – Respondents </a:t>
            </a:r>
            <a:r>
              <a:rPr lang="en-US" b="1" u="sng" dirty="0" smtClean="0"/>
              <a:t>MUST</a:t>
            </a:r>
            <a:r>
              <a:rPr lang="en-US" b="1" dirty="0" smtClean="0"/>
              <a:t> propose on Options 1 and 2.</a:t>
            </a:r>
          </a:p>
          <a:p>
            <a:pPr>
              <a:buNone/>
            </a:pPr>
            <a:endParaRPr lang="en-US" b="1" dirty="0" smtClean="0"/>
          </a:p>
          <a:p>
            <a:pPr lvl="1"/>
            <a:r>
              <a:rPr lang="en-US" dirty="0" smtClean="0"/>
              <a:t>The scope of Services to be provided under Proposal Option 2 shall be the same as Proposal Option 1, except that the Successful Respondent shall also be responsible for the Sewer Collection System.</a:t>
            </a:r>
          </a:p>
          <a:p>
            <a:pPr marL="0" lvl="1" indent="0">
              <a:buNone/>
            </a:pPr>
            <a:endParaRPr lang="en-US" dirty="0" smtClean="0"/>
          </a:p>
        </p:txBody>
      </p:sp>
      <p:sp>
        <p:nvSpPr>
          <p:cNvPr id="6" name="Slide Number Placeholder 5"/>
          <p:cNvSpPr>
            <a:spLocks noGrp="1"/>
          </p:cNvSpPr>
          <p:nvPr>
            <p:ph type="sldNum" sz="quarter" idx="12"/>
          </p:nvPr>
        </p:nvSpPr>
        <p:spPr/>
        <p:txBody>
          <a:bodyPr/>
          <a:lstStyle/>
          <a:p>
            <a:fld id="{FAC3232B-8AC6-4997-9F18-95277163B106}"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Procurement Process</a:t>
            </a:r>
            <a:endParaRPr lang="en-US" dirty="0"/>
          </a:p>
        </p:txBody>
      </p:sp>
      <p:sp>
        <p:nvSpPr>
          <p:cNvPr id="3" name="Content Placeholder 2"/>
          <p:cNvSpPr>
            <a:spLocks noGrp="1"/>
          </p:cNvSpPr>
          <p:nvPr>
            <p:ph sz="quarter" idx="1"/>
          </p:nvPr>
        </p:nvSpPr>
        <p:spPr>
          <a:xfrm>
            <a:off x="914400" y="1524000"/>
            <a:ext cx="7772400" cy="4572000"/>
          </a:xfrm>
        </p:spPr>
        <p:txBody>
          <a:bodyPr>
            <a:normAutofit/>
          </a:bodyPr>
          <a:lstStyle/>
          <a:p>
            <a:r>
              <a:rPr lang="en-US" dirty="0" smtClean="0"/>
              <a:t>Collaborative RFQ/RFP process resulted in proposals from two (2) highly qualified contract services firms</a:t>
            </a:r>
          </a:p>
          <a:p>
            <a:pPr lvl="1"/>
            <a:r>
              <a:rPr lang="en-US" dirty="0" smtClean="0"/>
              <a:t>Suez – (formerly United Water)</a:t>
            </a:r>
          </a:p>
          <a:p>
            <a:pPr lvl="1"/>
            <a:r>
              <a:rPr lang="en-US" dirty="0" smtClean="0"/>
              <a:t>Middlesex Water Company</a:t>
            </a:r>
          </a:p>
          <a:p>
            <a:pPr>
              <a:buNone/>
            </a:pPr>
            <a:endParaRPr lang="en-US" dirty="0" smtClean="0"/>
          </a:p>
          <a:p>
            <a:r>
              <a:rPr lang="en-US" dirty="0" smtClean="0"/>
              <a:t>Provided the City with the opportunity to explore multiple service contract options and terms simultaneously </a:t>
            </a:r>
          </a:p>
          <a:p>
            <a:pPr>
              <a:buNone/>
            </a:pPr>
            <a:endParaRPr lang="en-US" dirty="0" smtClean="0"/>
          </a:p>
          <a:p>
            <a:r>
              <a:rPr lang="en-US" dirty="0" smtClean="0"/>
              <a:t>Provided for an apples to apples comparison of service providers</a:t>
            </a: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Selection Process </a:t>
            </a:r>
            <a:br>
              <a:rPr lang="en-US" dirty="0" smtClean="0"/>
            </a:br>
            <a:r>
              <a:rPr lang="en-US" dirty="0" smtClean="0"/>
              <a:t>for Negotiation Phase</a:t>
            </a:r>
            <a:endParaRPr lang="en-US" dirty="0"/>
          </a:p>
        </p:txBody>
      </p:sp>
      <p:sp>
        <p:nvSpPr>
          <p:cNvPr id="3" name="Content Placeholder 2"/>
          <p:cNvSpPr>
            <a:spLocks noGrp="1"/>
          </p:cNvSpPr>
          <p:nvPr>
            <p:ph sz="quarter" idx="1"/>
          </p:nvPr>
        </p:nvSpPr>
        <p:spPr/>
        <p:txBody>
          <a:bodyPr>
            <a:normAutofit/>
          </a:bodyPr>
          <a:lstStyle/>
          <a:p>
            <a:r>
              <a:rPr lang="en-US" b="1" dirty="0" smtClean="0"/>
              <a:t>Proposal Evaluation Matrix Structure</a:t>
            </a:r>
          </a:p>
          <a:p>
            <a:pPr>
              <a:buNone/>
            </a:pPr>
            <a:endParaRPr lang="en-US" dirty="0" smtClean="0"/>
          </a:p>
          <a:p>
            <a:pPr lvl="1"/>
            <a:r>
              <a:rPr lang="en-US" b="1" dirty="0" smtClean="0"/>
              <a:t>Phase I – </a:t>
            </a:r>
            <a:r>
              <a:rPr lang="en-US" dirty="0" smtClean="0"/>
              <a:t>RFQ/RFP Proposal Checklist</a:t>
            </a:r>
          </a:p>
          <a:p>
            <a:pPr lvl="1"/>
            <a:r>
              <a:rPr lang="en-US" b="1" dirty="0" smtClean="0"/>
              <a:t>Phase II – </a:t>
            </a:r>
            <a:r>
              <a:rPr lang="en-US" dirty="0" smtClean="0"/>
              <a:t>Minimum Criteria set forth in Section 4 of the RFQ/RFP</a:t>
            </a:r>
          </a:p>
          <a:p>
            <a:pPr lvl="1"/>
            <a:r>
              <a:rPr lang="en-US" b="1" dirty="0" smtClean="0"/>
              <a:t>Phase III – </a:t>
            </a:r>
            <a:r>
              <a:rPr lang="en-US" dirty="0" smtClean="0"/>
              <a:t>Proposal Evaluation based upon and criteria set forth in Section 7 of the RFQ/RFP</a:t>
            </a:r>
          </a:p>
          <a:p>
            <a:pPr lvl="1"/>
            <a:r>
              <a:rPr lang="en-US" b="1" dirty="0" smtClean="0"/>
              <a:t>Phase IV – </a:t>
            </a:r>
            <a:r>
              <a:rPr lang="en-US" dirty="0" smtClean="0"/>
              <a:t>Interview/Presentation</a:t>
            </a:r>
          </a:p>
          <a:p>
            <a:pPr>
              <a:buNone/>
            </a:pPr>
            <a:endParaRPr lang="en-US" dirty="0" smtClean="0"/>
          </a:p>
        </p:txBody>
      </p:sp>
      <p:sp>
        <p:nvSpPr>
          <p:cNvPr id="5" name="Slide Number Placeholder 4"/>
          <p:cNvSpPr>
            <a:spLocks noGrp="1"/>
          </p:cNvSpPr>
          <p:nvPr>
            <p:ph type="sldNum" sz="quarter" idx="12"/>
          </p:nvPr>
        </p:nvSpPr>
        <p:spPr/>
        <p:txBody>
          <a:bodyPr/>
          <a:lstStyle/>
          <a:p>
            <a:fld id="{FAC3232B-8AC6-4997-9F18-95277163B106}"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Suez Qualifications</a:t>
            </a:r>
            <a:endParaRPr lang="en-US" dirty="0"/>
          </a:p>
        </p:txBody>
      </p:sp>
      <p:sp>
        <p:nvSpPr>
          <p:cNvPr id="3" name="Content Placeholder 2"/>
          <p:cNvSpPr>
            <a:spLocks noGrp="1"/>
          </p:cNvSpPr>
          <p:nvPr>
            <p:ph sz="quarter" idx="1"/>
          </p:nvPr>
        </p:nvSpPr>
        <p:spPr/>
        <p:txBody>
          <a:bodyPr>
            <a:normAutofit/>
          </a:bodyPr>
          <a:lstStyle/>
          <a:p>
            <a:r>
              <a:rPr lang="en-US" dirty="0" smtClean="0"/>
              <a:t>Operates 20 water and 5 wastewater facilities throughout New Jersey, with 84 contracts nationwide;</a:t>
            </a:r>
          </a:p>
          <a:p>
            <a:r>
              <a:rPr lang="en-US" dirty="0" smtClean="0"/>
              <a:t>Proven capability in operating water supply systems, including membrane filtration systems;</a:t>
            </a:r>
          </a:p>
          <a:p>
            <a:r>
              <a:rPr lang="en-US" dirty="0" smtClean="0"/>
              <a:t>Financial strength – net worth of over $1 billion and consolidated revenue of $750 million in 2014;</a:t>
            </a:r>
          </a:p>
          <a:p>
            <a:r>
              <a:rPr lang="en-US" dirty="0" smtClean="0"/>
              <a:t>Performed successfully in Rahway since 1999;</a:t>
            </a:r>
          </a:p>
          <a:p>
            <a:r>
              <a:rPr lang="en-US" dirty="0" smtClean="0"/>
              <a:t>Low transition risk;</a:t>
            </a:r>
          </a:p>
          <a:p>
            <a:r>
              <a:rPr lang="en-US" dirty="0" smtClean="0"/>
              <a:t>Thoughtful approach to operation, maintenance and repair Best Management Practices.</a:t>
            </a:r>
          </a:p>
        </p:txBody>
      </p:sp>
      <p:sp>
        <p:nvSpPr>
          <p:cNvPr id="5" name="Slide Number Placeholder 4"/>
          <p:cNvSpPr>
            <a:spLocks noGrp="1"/>
          </p:cNvSpPr>
          <p:nvPr>
            <p:ph type="sldNum" sz="quarter" idx="12"/>
          </p:nvPr>
        </p:nvSpPr>
        <p:spPr/>
        <p:txBody>
          <a:bodyPr/>
          <a:lstStyle/>
          <a:p>
            <a:fld id="{FAC3232B-8AC6-4997-9F18-95277163B106}"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Negotiation Process</a:t>
            </a:r>
            <a:endParaRPr lang="en-US" dirty="0"/>
          </a:p>
        </p:txBody>
      </p:sp>
      <p:sp>
        <p:nvSpPr>
          <p:cNvPr id="3" name="Content Placeholder 2"/>
          <p:cNvSpPr>
            <a:spLocks noGrp="1"/>
          </p:cNvSpPr>
          <p:nvPr>
            <p:ph sz="quarter" idx="1"/>
          </p:nvPr>
        </p:nvSpPr>
        <p:spPr/>
        <p:txBody>
          <a:bodyPr/>
          <a:lstStyle/>
          <a:p>
            <a:r>
              <a:rPr lang="en-US" dirty="0" smtClean="0"/>
              <a:t>The City and its professional team undertook 6 months of direct face to face negotiations and drafting the Services Agreement, Agreement Schedules and the Scope of Services with Suez’s team of representatives.</a:t>
            </a:r>
          </a:p>
          <a:p>
            <a:pPr>
              <a:buNone/>
            </a:pPr>
            <a:endParaRPr lang="en-US" dirty="0" smtClean="0"/>
          </a:p>
          <a:p>
            <a:r>
              <a:rPr lang="en-US" dirty="0" smtClean="0"/>
              <a:t>Significant focus on (1) ensuring a modern and comprehensive scope of services, and (2) examining and negotiating Suez’s fee structure.</a:t>
            </a:r>
            <a:endParaRPr lang="en-US" dirty="0"/>
          </a:p>
        </p:txBody>
      </p:sp>
      <p:sp>
        <p:nvSpPr>
          <p:cNvPr id="5" name="Slide Number Placeholder 4"/>
          <p:cNvSpPr>
            <a:spLocks noGrp="1"/>
          </p:cNvSpPr>
          <p:nvPr>
            <p:ph type="sldNum" sz="quarter" idx="12"/>
          </p:nvPr>
        </p:nvSpPr>
        <p:spPr/>
        <p:txBody>
          <a:bodyPr/>
          <a:lstStyle/>
          <a:p>
            <a:fld id="{FAC3232B-8AC6-4997-9F18-95277163B106}" type="slidenum">
              <a:rPr lang="en-US" smtClean="0"/>
              <a:pPr/>
              <a:t>9</a:t>
            </a:fld>
            <a:endParaRPr lang="en-US"/>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BGCONTENTTYPE" val="My Content"/>
  <p:tag name="TBGCONTENTSOURCE" val="C:\Documents and Settings\keanys\Application Data\Microsoft\PowerPoint\tbgPPTLibrary\PersonalContent.ppt"/>
  <p:tag name="TBGCONTENTSOURCEINDEX" val="1"/>
  <p:tag name="TBGCONTENTUNGROUP" val="False"/>
  <p:tag name="TBGCONTENTCOLUMNS" val="1"/>
  <p:tag name="TBGCONTENTPREVIEWPIC" val="C:\Documents and Settings\All Users\Application Data\APP\Volumes\Preview\0402111229_keanys_5165.jpg"/>
  <p:tag name="TBGCNTSOURCE_FULL_NAME" val="C:\Documents and Settings\All Users\Application Data\APP\App Files\Core Objs.ppt"/>
  <p:tag name="TBGCNTSLIDE_ID" val="1"/>
  <p:tag name="TBGCNTSHAPE_NAME" val="Top Callout 1 Line"/>
  <p:tag name="TBGREFRESHABLE" val="Y"/>
  <p:tag name="TBGCONTENTNAME" val="Top Callout 1 Line"/>
  <p:tag name="TBGORIGWIDTH" val="673.75"/>
  <p:tag name="TBGORIGHEIGHT" val="53"/>
  <p:tag name="TBGORIGTOP" val="78"/>
  <p:tag name="TBGORIGLEFT" val="23.125"/>
</p:tagLst>
</file>

<file path=ppt/tags/tag2.xml><?xml version="1.0" encoding="utf-8"?>
<p:tagLst xmlns:a="http://schemas.openxmlformats.org/drawingml/2006/main" xmlns:r="http://schemas.openxmlformats.org/officeDocument/2006/relationships" xmlns:p="http://schemas.openxmlformats.org/presentationml/2006/main">
  <p:tag name="TBGCONTENTTYPE" val="My Content"/>
  <p:tag name="TBGCONTENTSOURCE" val="C:\Documents and Settings\keanys\Application Data\Microsoft\PowerPoint\tbgPPTLibrary\PersonalContent.ppt"/>
  <p:tag name="TBGCONTENTSOURCEINDEX" val="1"/>
  <p:tag name="TBGCONTENTUNGROUP" val="False"/>
  <p:tag name="TBGCONTENTCOLUMNS" val="1"/>
  <p:tag name="TBGCONTENTPREVIEWPIC" val="C:\Documents and Settings\All Users\Application Data\APP\Volumes\Preview\0402111229_keanys_5165.jpg"/>
  <p:tag name="TBGCNTSOURCE_FULL_NAME" val="C:\Documents and Settings\All Users\Application Data\APP\App Files\Core Objs.ppt"/>
  <p:tag name="TBGCNTSLIDE_ID" val="1"/>
  <p:tag name="TBGCNTSHAPE_NAME" val="Top Callout 1 Line"/>
  <p:tag name="TBGREFRESHABLE" val="Y"/>
  <p:tag name="TBGCONTENTNAME" val="Top Callout 1 Line"/>
  <p:tag name="TBGORIGWIDTH" val="673.75"/>
  <p:tag name="TBGORIGHEIGHT" val="53"/>
  <p:tag name="TBGORIGTOP" val="78"/>
  <p:tag name="TBGORIGLEFT" val="23.125"/>
</p:tagLst>
</file>

<file path=ppt/tags/tag3.xml><?xml version="1.0" encoding="utf-8"?>
<p:tagLst xmlns:a="http://schemas.openxmlformats.org/drawingml/2006/main" xmlns:r="http://schemas.openxmlformats.org/officeDocument/2006/relationships" xmlns:p="http://schemas.openxmlformats.org/presentationml/2006/main">
  <p:tag name="TBGCONTENTTYPE" val="My Content"/>
  <p:tag name="TBGCONTENTSOURCE" val="C:\Documents and Settings\keanys\Application Data\Microsoft\PowerPoint\tbgPPTLibrary\PersonalContent.ppt"/>
  <p:tag name="TBGCONTENTSOURCEINDEX" val="1"/>
  <p:tag name="TBGCONTENTUNGROUP" val="False"/>
  <p:tag name="TBGCONTENTCOLUMNS" val="1"/>
  <p:tag name="TBGCONTENTPREVIEWPIC" val="C:\Documents and Settings\All Users\Application Data\APP\Volumes\Preview\0402111229_keanys_5165.jpg"/>
  <p:tag name="TBGCNTSOURCE_FULL_NAME" val="C:\Documents and Settings\All Users\Application Data\APP\App Files\Core Objs.ppt"/>
  <p:tag name="TBGCNTSLIDE_ID" val="1"/>
  <p:tag name="TBGCNTSHAPE_NAME" val="Top Callout 1 Line"/>
  <p:tag name="TBGREFRESHABLE" val="Y"/>
  <p:tag name="TBGCONTENTNAME" val="Top Callout 1 Line"/>
  <p:tag name="TBGORIGWIDTH" val="673.75"/>
  <p:tag name="TBGORIGHEIGHT" val="53"/>
  <p:tag name="TBGORIGTOP" val="78"/>
  <p:tag name="TBGORIGLEFT" val="23.125"/>
</p:tagLst>
</file>

<file path=ppt/tags/tag4.xml><?xml version="1.0" encoding="utf-8"?>
<p:tagLst xmlns:a="http://schemas.openxmlformats.org/drawingml/2006/main" xmlns:r="http://schemas.openxmlformats.org/officeDocument/2006/relationships" xmlns:p="http://schemas.openxmlformats.org/presentationml/2006/main">
  <p:tag name="TBGCONTENTTYPE" val="My Content"/>
  <p:tag name="TBGCONTENTSOURCE" val="C:\Documents and Settings\keanys\Application Data\Microsoft\PowerPoint\tbgPPTLibrary\PersonalContent.ppt"/>
  <p:tag name="TBGCONTENTSOURCEINDEX" val="1"/>
  <p:tag name="TBGCONTENTUNGROUP" val="False"/>
  <p:tag name="TBGCONTENTCOLUMNS" val="1"/>
  <p:tag name="TBGCONTENTPREVIEWPIC" val="C:\Documents and Settings\All Users\Application Data\APP\Volumes\Preview\0402111229_keanys_5165.jpg"/>
  <p:tag name="TBGCNTSOURCE_FULL_NAME" val="C:\Documents and Settings\All Users\Application Data\APP\App Files\Core Objs.ppt"/>
  <p:tag name="TBGCNTSLIDE_ID" val="1"/>
  <p:tag name="TBGCNTSHAPE_NAME" val="Top Callout 1 Line"/>
  <p:tag name="TBGREFRESHABLE" val="Y"/>
  <p:tag name="TBGCONTENTNAME" val="Top Callout 1 Line"/>
  <p:tag name="TBGORIGWIDTH" val="673.75"/>
  <p:tag name="TBGORIGHEIGHT" val="53"/>
  <p:tag name="TBGORIGTOP" val="78"/>
  <p:tag name="TBGORIGLEFT" val="23.12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Equity</Template>
  <TotalTime>23098</TotalTime>
  <Words>1605</Words>
  <Application>Microsoft Office PowerPoint</Application>
  <PresentationFormat>On-screen Show (4:3)</PresentationFormat>
  <Paragraphs>302</Paragraphs>
  <Slides>22</Slides>
  <Notes>0</Notes>
  <HiddenSlides>0</HiddenSlides>
  <MMClips>0</MMClips>
  <ScaleCrop>false</ScaleCrop>
  <HeadingPairs>
    <vt:vector size="6" baseType="variant">
      <vt:variant>
        <vt:lpstr>Theme</vt:lpstr>
      </vt:variant>
      <vt:variant>
        <vt:i4>1</vt:i4>
      </vt:variant>
      <vt:variant>
        <vt:lpstr>Links</vt:lpstr>
      </vt:variant>
      <vt:variant>
        <vt:i4>8</vt:i4>
      </vt:variant>
      <vt:variant>
        <vt:lpstr>Slide Titles</vt:lpstr>
      </vt:variant>
      <vt:variant>
        <vt:i4>22</vt:i4>
      </vt:variant>
    </vt:vector>
  </HeadingPairs>
  <TitlesOfParts>
    <vt:vector size="31" baseType="lpstr">
      <vt:lpstr>Equity</vt:lpstr>
      <vt:lpstr>\\lerchad02\Municipal\RAHWAY\MAS\Budget Projections\2017\2017 City Multi-Year Projection - 5.1.2017 Start Date.xlsx!Preliminary Savings Analysis!R36C1:R36C6</vt:lpstr>
      <vt:lpstr>\\lerchad02\Municipal\RAHWAY\MAS\Budget Projections\2017\2017 City Multi-Year Projection - 5.1.2017 Start Date.xlsx!Preliminary Savings Analysis!R33C1:R34C6</vt:lpstr>
      <vt:lpstr>\\lerchad02\Municipal\RAHWAY\MAS\Budget Projections\2017\2017 City Multi-Year Projection - 5.1.2017 Start Date.xlsx!Preliminary Savings Analysis!R4C1:R28C8</vt:lpstr>
      <vt:lpstr>\\lerchad02\Municipal\RAHWAY\MAS\Budget Projections\2017\2017 City Multi-Year Projection - 5.1.2017 Start Date.xlsx!Preliminary Savings Analysis!R35C1:R35C6</vt:lpstr>
      <vt:lpstr>\\lerchad02\Municipal\RAHWAY\MAS\Budget Projections\2017\2017 City Multi-Year Projection - 5.1.2017 Start Date.xlsx!20 Year Budget!R30C1:R31C16</vt:lpstr>
      <vt:lpstr>\\lerchad02\Municipal\RAHWAY\MAS\Budget Projections\2017\2017 City Multi-Year Projection - 5.1.2017 Start Date.xlsx!20 Year Budget!R4C2:R28C24</vt:lpstr>
      <vt:lpstr>\\lerchad02\Municipal\RAHWAY\MAS\Budget Projections\2017\2017 City Multi-Year Projection - 5.1.2017 Start Date.xlsx!Water Bill Graph Table (3)![2017 City Multi-Year Projection - 5.1.2017 Start Date.xlsx]Water Bill Graph Table (3) Chart 1</vt:lpstr>
      <vt:lpstr>\\lerchad02\Municipal\RAHWAY\MAS\Budget Projections\2017\2017 City Multi-Year Projection - 5.1.2017 Start Date.xlsx!Concession and Taxpayer Savings!R12C3:R23C7</vt:lpstr>
      <vt:lpstr>CITY OF RAHWAY  WATER CONTRACT OPERATOR PROCUREMENT</vt:lpstr>
      <vt:lpstr>Agenda</vt:lpstr>
      <vt:lpstr>City of Rahway Overall Goal </vt:lpstr>
      <vt:lpstr>Procurement Process To Date</vt:lpstr>
      <vt:lpstr>Proposal Options</vt:lpstr>
      <vt:lpstr>Benefits of Procurement Process</vt:lpstr>
      <vt:lpstr>Selection Process  for Negotiation Phase</vt:lpstr>
      <vt:lpstr>Suez Qualifications</vt:lpstr>
      <vt:lpstr>Summary of Negotiation Process</vt:lpstr>
      <vt:lpstr>Overview of Negotiated  Terms and Conditions</vt:lpstr>
      <vt:lpstr>Overview of Negotiated  Terms and Conditions, cont.</vt:lpstr>
      <vt:lpstr>Negotiated Contract Savings</vt:lpstr>
      <vt:lpstr>Projected Water Capital Expenditures</vt:lpstr>
      <vt:lpstr>Projected Water Utility</vt:lpstr>
      <vt:lpstr>Existing Water Rate Comparison</vt:lpstr>
      <vt:lpstr>Projected Water Rates</vt:lpstr>
      <vt:lpstr>Projected Taxpayer Savings over 20 year Contract</vt:lpstr>
      <vt:lpstr>General Summary of Benefits</vt:lpstr>
      <vt:lpstr>General Summary of Benefits, cont.</vt:lpstr>
      <vt:lpstr>Additional Improvements  Undertaken by the City </vt:lpstr>
      <vt:lpstr>Additional Improvements  Undertaken by the City, cont.</vt:lpstr>
      <vt:lpstr>Next Steps / Schedule</vt:lpstr>
    </vt:vector>
  </TitlesOfParts>
  <Company>DeCotiis Law.</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Proto</dc:creator>
  <cp:lastModifiedBy>Michael Johnston</cp:lastModifiedBy>
  <cp:revision>2322</cp:revision>
  <cp:lastPrinted>2017-01-26T16:58:27Z</cp:lastPrinted>
  <dcterms:created xsi:type="dcterms:W3CDTF">2016-04-28T15:07:57Z</dcterms:created>
  <dcterms:modified xsi:type="dcterms:W3CDTF">2017-01-26T17:01:34Z</dcterms:modified>
</cp:coreProperties>
</file>